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69"/>
  </p:notesMasterIdLst>
  <p:handoutMasterIdLst>
    <p:handoutMasterId r:id="rId70"/>
  </p:handoutMasterIdLst>
  <p:sldIdLst>
    <p:sldId id="256" r:id="rId2"/>
    <p:sldId id="262" r:id="rId3"/>
    <p:sldId id="263" r:id="rId4"/>
    <p:sldId id="264" r:id="rId5"/>
    <p:sldId id="266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1" r:id="rId40"/>
    <p:sldId id="302" r:id="rId41"/>
    <p:sldId id="300" r:id="rId42"/>
    <p:sldId id="303" r:id="rId43"/>
    <p:sldId id="304" r:id="rId44"/>
    <p:sldId id="308" r:id="rId45"/>
    <p:sldId id="307" r:id="rId46"/>
    <p:sldId id="306" r:id="rId47"/>
    <p:sldId id="305" r:id="rId48"/>
    <p:sldId id="309" r:id="rId49"/>
    <p:sldId id="310" r:id="rId50"/>
    <p:sldId id="315" r:id="rId51"/>
    <p:sldId id="311" r:id="rId52"/>
    <p:sldId id="312" r:id="rId53"/>
    <p:sldId id="313" r:id="rId54"/>
    <p:sldId id="314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4" r:id="rId63"/>
    <p:sldId id="323" r:id="rId64"/>
    <p:sldId id="325" r:id="rId65"/>
    <p:sldId id="326" r:id="rId66"/>
    <p:sldId id="327" r:id="rId67"/>
    <p:sldId id="260" r:id="rId68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4" autoAdjust="0"/>
    <p:restoredTop sz="94648" autoAdjust="0"/>
  </p:normalViewPr>
  <p:slideViewPr>
    <p:cSldViewPr snapToGrid="0">
      <p:cViewPr varScale="1">
        <p:scale>
          <a:sx n="45" d="100"/>
          <a:sy n="45" d="100"/>
        </p:scale>
        <p:origin x="54" y="3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CAF72-6749-439E-BB0F-1C2C4A95FE0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69F1F21-56F1-4D73-86DA-2746FCAED668}">
      <dgm:prSet/>
      <dgm:spPr/>
      <dgm:t>
        <a:bodyPr/>
        <a:lstStyle/>
        <a:p>
          <a:r>
            <a:rPr lang="tr-TR"/>
            <a:t>Continuous Integration (CI): Kodlar ana koda sıklıkla eklenir ve testlerle doğrulanır. Hataların erken tespiti amaçlanır.</a:t>
          </a:r>
          <a:endParaRPr lang="en-US"/>
        </a:p>
      </dgm:t>
    </dgm:pt>
    <dgm:pt modelId="{41A44895-70AD-4868-A8E9-2845BABB22D5}" type="parTrans" cxnId="{84834CCC-65E6-4CD8-9AD9-BD6502F042AD}">
      <dgm:prSet/>
      <dgm:spPr/>
      <dgm:t>
        <a:bodyPr/>
        <a:lstStyle/>
        <a:p>
          <a:endParaRPr lang="en-US"/>
        </a:p>
      </dgm:t>
    </dgm:pt>
    <dgm:pt modelId="{549CB81C-810D-4C80-A5A7-F60FE1973E48}" type="sibTrans" cxnId="{84834CCC-65E6-4CD8-9AD9-BD6502F042AD}">
      <dgm:prSet/>
      <dgm:spPr/>
      <dgm:t>
        <a:bodyPr/>
        <a:lstStyle/>
        <a:p>
          <a:endParaRPr lang="en-US"/>
        </a:p>
      </dgm:t>
    </dgm:pt>
    <dgm:pt modelId="{B63DD89A-1259-43D6-B112-BE6E79B8A01A}">
      <dgm:prSet/>
      <dgm:spPr/>
      <dgm:t>
        <a:bodyPr/>
        <a:lstStyle/>
        <a:p>
          <a:r>
            <a:rPr lang="tr-TR" dirty="0" err="1"/>
            <a:t>Continuous</a:t>
          </a:r>
          <a:r>
            <a:rPr lang="tr-TR" dirty="0"/>
            <a:t> Delivery (CD): CI sürecinin devamı, otomatik olarak hazırlanma ve test amaçlanır.</a:t>
          </a:r>
          <a:endParaRPr lang="en-US" dirty="0"/>
        </a:p>
      </dgm:t>
    </dgm:pt>
    <dgm:pt modelId="{BDD38AE1-891C-4E1F-A6B9-4D093CF1C396}" type="parTrans" cxnId="{21102757-2A0A-46ED-9EC1-BE5529688C2B}">
      <dgm:prSet/>
      <dgm:spPr/>
      <dgm:t>
        <a:bodyPr/>
        <a:lstStyle/>
        <a:p>
          <a:endParaRPr lang="en-US"/>
        </a:p>
      </dgm:t>
    </dgm:pt>
    <dgm:pt modelId="{62EB6086-48CF-48B2-9965-81E690BEEBF2}" type="sibTrans" cxnId="{21102757-2A0A-46ED-9EC1-BE5529688C2B}">
      <dgm:prSet/>
      <dgm:spPr/>
      <dgm:t>
        <a:bodyPr/>
        <a:lstStyle/>
        <a:p>
          <a:endParaRPr lang="en-US"/>
        </a:p>
      </dgm:t>
    </dgm:pt>
    <dgm:pt modelId="{952CB0D4-E099-41F7-91B4-09B60407DB26}">
      <dgm:prSet/>
      <dgm:spPr/>
      <dgm:t>
        <a:bodyPr/>
        <a:lstStyle/>
        <a:p>
          <a:r>
            <a:rPr lang="tr-TR"/>
            <a:t>Continuous Deployment: Son adımdır. Yayınlanması otomatize etmeyi amaçlar.</a:t>
          </a:r>
          <a:endParaRPr lang="en-US"/>
        </a:p>
      </dgm:t>
    </dgm:pt>
    <dgm:pt modelId="{D291BAF6-E144-471C-A399-8B201D7B6F0B}" type="parTrans" cxnId="{EE9C7A0E-58FE-4683-AF11-601F2A16269F}">
      <dgm:prSet/>
      <dgm:spPr/>
      <dgm:t>
        <a:bodyPr/>
        <a:lstStyle/>
        <a:p>
          <a:endParaRPr lang="en-US"/>
        </a:p>
      </dgm:t>
    </dgm:pt>
    <dgm:pt modelId="{7B73CF33-865D-40F9-A768-F8F05623F3A1}" type="sibTrans" cxnId="{EE9C7A0E-58FE-4683-AF11-601F2A16269F}">
      <dgm:prSet/>
      <dgm:spPr/>
      <dgm:t>
        <a:bodyPr/>
        <a:lstStyle/>
        <a:p>
          <a:endParaRPr lang="en-US"/>
        </a:p>
      </dgm:t>
    </dgm:pt>
    <dgm:pt modelId="{C411F477-F59C-4AAF-87AA-C748FB4F4D15}" type="pres">
      <dgm:prSet presAssocID="{105CAF72-6749-439E-BB0F-1C2C4A95FE07}" presName="root" presStyleCnt="0">
        <dgm:presLayoutVars>
          <dgm:dir/>
          <dgm:resizeHandles val="exact"/>
        </dgm:presLayoutVars>
      </dgm:prSet>
      <dgm:spPr/>
    </dgm:pt>
    <dgm:pt modelId="{28E14F8E-F0B3-49E0-B5FC-93CAF9FCDA70}" type="pres">
      <dgm:prSet presAssocID="{A69F1F21-56F1-4D73-86DA-2746FCAED668}" presName="compNode" presStyleCnt="0"/>
      <dgm:spPr/>
    </dgm:pt>
    <dgm:pt modelId="{DA65AD49-CCE0-4D88-A11F-35C75D91AC82}" type="pres">
      <dgm:prSet presAssocID="{A69F1F21-56F1-4D73-86DA-2746FCAED668}" presName="bgRect" presStyleLbl="bgShp" presStyleIdx="0" presStyleCnt="3"/>
      <dgm:spPr/>
    </dgm:pt>
    <dgm:pt modelId="{7A858AA5-48F4-4C89-92AD-1A69696BDD5B}" type="pres">
      <dgm:prSet presAssocID="{A69F1F21-56F1-4D73-86DA-2746FCAED6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kış Çizelgesi"/>
        </a:ext>
      </dgm:extLst>
    </dgm:pt>
    <dgm:pt modelId="{240DB6C2-511C-469A-8FD5-A0C40CAECDAE}" type="pres">
      <dgm:prSet presAssocID="{A69F1F21-56F1-4D73-86DA-2746FCAED668}" presName="spaceRect" presStyleCnt="0"/>
      <dgm:spPr/>
    </dgm:pt>
    <dgm:pt modelId="{776FDDD6-B529-499E-8A8A-C1DF1818DEB6}" type="pres">
      <dgm:prSet presAssocID="{A69F1F21-56F1-4D73-86DA-2746FCAED668}" presName="parTx" presStyleLbl="revTx" presStyleIdx="0" presStyleCnt="3">
        <dgm:presLayoutVars>
          <dgm:chMax val="0"/>
          <dgm:chPref val="0"/>
        </dgm:presLayoutVars>
      </dgm:prSet>
      <dgm:spPr/>
    </dgm:pt>
    <dgm:pt modelId="{0BE84327-15D8-4532-AE3D-202C6B93A5A5}" type="pres">
      <dgm:prSet presAssocID="{549CB81C-810D-4C80-A5A7-F60FE1973E48}" presName="sibTrans" presStyleCnt="0"/>
      <dgm:spPr/>
    </dgm:pt>
    <dgm:pt modelId="{AFB6CF6A-046A-41AB-9FD5-51C53CBB37CF}" type="pres">
      <dgm:prSet presAssocID="{B63DD89A-1259-43D6-B112-BE6E79B8A01A}" presName="compNode" presStyleCnt="0"/>
      <dgm:spPr/>
    </dgm:pt>
    <dgm:pt modelId="{07C27962-8A73-41E8-8772-0814005DF8AE}" type="pres">
      <dgm:prSet presAssocID="{B63DD89A-1259-43D6-B112-BE6E79B8A01A}" presName="bgRect" presStyleLbl="bgShp" presStyleIdx="1" presStyleCnt="3"/>
      <dgm:spPr/>
    </dgm:pt>
    <dgm:pt modelId="{B91DE203-480D-40CF-9846-82B03AE6134C}" type="pres">
      <dgm:prSet presAssocID="{B63DD89A-1259-43D6-B112-BE6E79B8A0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5F70EBC5-C207-4FB3-A8A3-39ABF78BB256}" type="pres">
      <dgm:prSet presAssocID="{B63DD89A-1259-43D6-B112-BE6E79B8A01A}" presName="spaceRect" presStyleCnt="0"/>
      <dgm:spPr/>
    </dgm:pt>
    <dgm:pt modelId="{3154B254-D43A-4AF0-BCDD-F959A722BE14}" type="pres">
      <dgm:prSet presAssocID="{B63DD89A-1259-43D6-B112-BE6E79B8A01A}" presName="parTx" presStyleLbl="revTx" presStyleIdx="1" presStyleCnt="3">
        <dgm:presLayoutVars>
          <dgm:chMax val="0"/>
          <dgm:chPref val="0"/>
        </dgm:presLayoutVars>
      </dgm:prSet>
      <dgm:spPr/>
    </dgm:pt>
    <dgm:pt modelId="{17D34CAD-CF70-4232-A6A2-B059F02E1CB6}" type="pres">
      <dgm:prSet presAssocID="{62EB6086-48CF-48B2-9965-81E690BEEBF2}" presName="sibTrans" presStyleCnt="0"/>
      <dgm:spPr/>
    </dgm:pt>
    <dgm:pt modelId="{190FB1D0-689B-4791-AA3E-6BC83D870992}" type="pres">
      <dgm:prSet presAssocID="{952CB0D4-E099-41F7-91B4-09B60407DB26}" presName="compNode" presStyleCnt="0"/>
      <dgm:spPr/>
    </dgm:pt>
    <dgm:pt modelId="{0955C405-7E0F-4C5C-8005-C598561D4F6B}" type="pres">
      <dgm:prSet presAssocID="{952CB0D4-E099-41F7-91B4-09B60407DB26}" presName="bgRect" presStyleLbl="bgShp" presStyleIdx="2" presStyleCnt="3"/>
      <dgm:spPr/>
    </dgm:pt>
    <dgm:pt modelId="{08175BA9-3A70-445F-96FD-AF9AE7332BAE}" type="pres">
      <dgm:prSet presAssocID="{952CB0D4-E099-41F7-91B4-09B60407DB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6A919ADB-E572-40B0-9FB4-43DC3331C2FF}" type="pres">
      <dgm:prSet presAssocID="{952CB0D4-E099-41F7-91B4-09B60407DB26}" presName="spaceRect" presStyleCnt="0"/>
      <dgm:spPr/>
    </dgm:pt>
    <dgm:pt modelId="{ACC71804-0142-4ECA-AF28-19FFD3584151}" type="pres">
      <dgm:prSet presAssocID="{952CB0D4-E099-41F7-91B4-09B60407DB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E9C7A0E-58FE-4683-AF11-601F2A16269F}" srcId="{105CAF72-6749-439E-BB0F-1C2C4A95FE07}" destId="{952CB0D4-E099-41F7-91B4-09B60407DB26}" srcOrd="2" destOrd="0" parTransId="{D291BAF6-E144-471C-A399-8B201D7B6F0B}" sibTransId="{7B73CF33-865D-40F9-A768-F8F05623F3A1}"/>
    <dgm:cxn modelId="{62E5EB1C-BECE-4BB1-9B47-9083FDA715D3}" type="presOf" srcId="{105CAF72-6749-439E-BB0F-1C2C4A95FE07}" destId="{C411F477-F59C-4AAF-87AA-C748FB4F4D15}" srcOrd="0" destOrd="0" presId="urn:microsoft.com/office/officeart/2018/2/layout/IconVerticalSolidList"/>
    <dgm:cxn modelId="{4BB26428-84BE-496D-AC74-1F804BCDDC50}" type="presOf" srcId="{952CB0D4-E099-41F7-91B4-09B60407DB26}" destId="{ACC71804-0142-4ECA-AF28-19FFD3584151}" srcOrd="0" destOrd="0" presId="urn:microsoft.com/office/officeart/2018/2/layout/IconVerticalSolidList"/>
    <dgm:cxn modelId="{21102757-2A0A-46ED-9EC1-BE5529688C2B}" srcId="{105CAF72-6749-439E-BB0F-1C2C4A95FE07}" destId="{B63DD89A-1259-43D6-B112-BE6E79B8A01A}" srcOrd="1" destOrd="0" parTransId="{BDD38AE1-891C-4E1F-A6B9-4D093CF1C396}" sibTransId="{62EB6086-48CF-48B2-9965-81E690BEEBF2}"/>
    <dgm:cxn modelId="{F316F181-7848-4748-B330-6F08DC588F3C}" type="presOf" srcId="{B63DD89A-1259-43D6-B112-BE6E79B8A01A}" destId="{3154B254-D43A-4AF0-BCDD-F959A722BE14}" srcOrd="0" destOrd="0" presId="urn:microsoft.com/office/officeart/2018/2/layout/IconVerticalSolidList"/>
    <dgm:cxn modelId="{9553D6AD-910D-41C0-9D30-F78F413A5390}" type="presOf" srcId="{A69F1F21-56F1-4D73-86DA-2746FCAED668}" destId="{776FDDD6-B529-499E-8A8A-C1DF1818DEB6}" srcOrd="0" destOrd="0" presId="urn:microsoft.com/office/officeart/2018/2/layout/IconVerticalSolidList"/>
    <dgm:cxn modelId="{84834CCC-65E6-4CD8-9AD9-BD6502F042AD}" srcId="{105CAF72-6749-439E-BB0F-1C2C4A95FE07}" destId="{A69F1F21-56F1-4D73-86DA-2746FCAED668}" srcOrd="0" destOrd="0" parTransId="{41A44895-70AD-4868-A8E9-2845BABB22D5}" sibTransId="{549CB81C-810D-4C80-A5A7-F60FE1973E48}"/>
    <dgm:cxn modelId="{8F60E1FE-1624-4A92-ACD6-0D77E51484C3}" type="presParOf" srcId="{C411F477-F59C-4AAF-87AA-C748FB4F4D15}" destId="{28E14F8E-F0B3-49E0-B5FC-93CAF9FCDA70}" srcOrd="0" destOrd="0" presId="urn:microsoft.com/office/officeart/2018/2/layout/IconVerticalSolidList"/>
    <dgm:cxn modelId="{1DBD6CEC-817D-47F3-B001-666AF06EDD46}" type="presParOf" srcId="{28E14F8E-F0B3-49E0-B5FC-93CAF9FCDA70}" destId="{DA65AD49-CCE0-4D88-A11F-35C75D91AC82}" srcOrd="0" destOrd="0" presId="urn:microsoft.com/office/officeart/2018/2/layout/IconVerticalSolidList"/>
    <dgm:cxn modelId="{85FEAFEA-0A40-4208-B0DB-091AD7246166}" type="presParOf" srcId="{28E14F8E-F0B3-49E0-B5FC-93CAF9FCDA70}" destId="{7A858AA5-48F4-4C89-92AD-1A69696BDD5B}" srcOrd="1" destOrd="0" presId="urn:microsoft.com/office/officeart/2018/2/layout/IconVerticalSolidList"/>
    <dgm:cxn modelId="{4E8518EB-F364-4E68-9525-C764DDC910A5}" type="presParOf" srcId="{28E14F8E-F0B3-49E0-B5FC-93CAF9FCDA70}" destId="{240DB6C2-511C-469A-8FD5-A0C40CAECDAE}" srcOrd="2" destOrd="0" presId="urn:microsoft.com/office/officeart/2018/2/layout/IconVerticalSolidList"/>
    <dgm:cxn modelId="{C649924E-B1D9-4814-93A5-24C8EA4C9A39}" type="presParOf" srcId="{28E14F8E-F0B3-49E0-B5FC-93CAF9FCDA70}" destId="{776FDDD6-B529-499E-8A8A-C1DF1818DEB6}" srcOrd="3" destOrd="0" presId="urn:microsoft.com/office/officeart/2018/2/layout/IconVerticalSolidList"/>
    <dgm:cxn modelId="{4FF66F4C-6B02-4CDC-B96A-299CED0F0D34}" type="presParOf" srcId="{C411F477-F59C-4AAF-87AA-C748FB4F4D15}" destId="{0BE84327-15D8-4532-AE3D-202C6B93A5A5}" srcOrd="1" destOrd="0" presId="urn:microsoft.com/office/officeart/2018/2/layout/IconVerticalSolidList"/>
    <dgm:cxn modelId="{786325B7-C739-4147-9FC0-B7F8F683B41B}" type="presParOf" srcId="{C411F477-F59C-4AAF-87AA-C748FB4F4D15}" destId="{AFB6CF6A-046A-41AB-9FD5-51C53CBB37CF}" srcOrd="2" destOrd="0" presId="urn:microsoft.com/office/officeart/2018/2/layout/IconVerticalSolidList"/>
    <dgm:cxn modelId="{F170EE9F-7AC0-4F7E-8558-7B99907E79D9}" type="presParOf" srcId="{AFB6CF6A-046A-41AB-9FD5-51C53CBB37CF}" destId="{07C27962-8A73-41E8-8772-0814005DF8AE}" srcOrd="0" destOrd="0" presId="urn:microsoft.com/office/officeart/2018/2/layout/IconVerticalSolidList"/>
    <dgm:cxn modelId="{6301C698-5CA7-414A-9777-7459480FF082}" type="presParOf" srcId="{AFB6CF6A-046A-41AB-9FD5-51C53CBB37CF}" destId="{B91DE203-480D-40CF-9846-82B03AE6134C}" srcOrd="1" destOrd="0" presId="urn:microsoft.com/office/officeart/2018/2/layout/IconVerticalSolidList"/>
    <dgm:cxn modelId="{45EF8AA8-82D7-4457-B747-37F3236315C8}" type="presParOf" srcId="{AFB6CF6A-046A-41AB-9FD5-51C53CBB37CF}" destId="{5F70EBC5-C207-4FB3-A8A3-39ABF78BB256}" srcOrd="2" destOrd="0" presId="urn:microsoft.com/office/officeart/2018/2/layout/IconVerticalSolidList"/>
    <dgm:cxn modelId="{628F91D5-27A5-4440-902D-2528B440CABA}" type="presParOf" srcId="{AFB6CF6A-046A-41AB-9FD5-51C53CBB37CF}" destId="{3154B254-D43A-4AF0-BCDD-F959A722BE14}" srcOrd="3" destOrd="0" presId="urn:microsoft.com/office/officeart/2018/2/layout/IconVerticalSolidList"/>
    <dgm:cxn modelId="{8ECE1A67-C3CF-42EE-A0D2-D537320CDEE3}" type="presParOf" srcId="{C411F477-F59C-4AAF-87AA-C748FB4F4D15}" destId="{17D34CAD-CF70-4232-A6A2-B059F02E1CB6}" srcOrd="3" destOrd="0" presId="urn:microsoft.com/office/officeart/2018/2/layout/IconVerticalSolidList"/>
    <dgm:cxn modelId="{51B16FF4-1763-4D48-A429-1427416C85B7}" type="presParOf" srcId="{C411F477-F59C-4AAF-87AA-C748FB4F4D15}" destId="{190FB1D0-689B-4791-AA3E-6BC83D870992}" srcOrd="4" destOrd="0" presId="urn:microsoft.com/office/officeart/2018/2/layout/IconVerticalSolidList"/>
    <dgm:cxn modelId="{DDC96576-CA52-4E68-9BD7-F924FE4AEA0C}" type="presParOf" srcId="{190FB1D0-689B-4791-AA3E-6BC83D870992}" destId="{0955C405-7E0F-4C5C-8005-C598561D4F6B}" srcOrd="0" destOrd="0" presId="urn:microsoft.com/office/officeart/2018/2/layout/IconVerticalSolidList"/>
    <dgm:cxn modelId="{9393A34C-A325-4A6B-8BDD-0D78FF0A6B27}" type="presParOf" srcId="{190FB1D0-689B-4791-AA3E-6BC83D870992}" destId="{08175BA9-3A70-445F-96FD-AF9AE7332BAE}" srcOrd="1" destOrd="0" presId="urn:microsoft.com/office/officeart/2018/2/layout/IconVerticalSolidList"/>
    <dgm:cxn modelId="{E17EB1FD-1739-4477-A50B-1AE35AB1F5F9}" type="presParOf" srcId="{190FB1D0-689B-4791-AA3E-6BC83D870992}" destId="{6A919ADB-E572-40B0-9FB4-43DC3331C2FF}" srcOrd="2" destOrd="0" presId="urn:microsoft.com/office/officeart/2018/2/layout/IconVerticalSolidList"/>
    <dgm:cxn modelId="{98EB41FE-8BE5-4B38-8A8D-48808A1A15CB}" type="presParOf" srcId="{190FB1D0-689B-4791-AA3E-6BC83D870992}" destId="{ACC71804-0142-4ECA-AF28-19FFD35841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C6DE7F-48AC-4E49-A74F-0A044DB655F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8C0D92E-38BB-45CD-97D8-0C82561B445A}">
      <dgm:prSet/>
      <dgm:spPr/>
      <dgm:t>
        <a:bodyPr/>
        <a:lstStyle/>
        <a:p>
          <a:r>
            <a:rPr lang="tr-TR"/>
            <a:t>XML: Veri taşımak için kullanılan işaretleme dilidir. Yapısal olarak element ve tagları kullanır. Eksisi elementler olmasından dolayı boyutu json a nazaran büyüktür. Artısı yapı içerisinde daha anlaşılır taglar olmasından dolayı verilerin anlaşılması ve işlenmesini kolaylaştırır.</a:t>
          </a:r>
          <a:endParaRPr lang="en-US"/>
        </a:p>
      </dgm:t>
    </dgm:pt>
    <dgm:pt modelId="{A6704A8F-535C-4006-AAE7-BACD8D0CA84A}" type="parTrans" cxnId="{75F238EB-0307-43E9-8871-6952F9BD1990}">
      <dgm:prSet/>
      <dgm:spPr/>
      <dgm:t>
        <a:bodyPr/>
        <a:lstStyle/>
        <a:p>
          <a:endParaRPr lang="en-US"/>
        </a:p>
      </dgm:t>
    </dgm:pt>
    <dgm:pt modelId="{7CD2766D-D811-401A-B15D-FEFCC1BFD676}" type="sibTrans" cxnId="{75F238EB-0307-43E9-8871-6952F9BD1990}">
      <dgm:prSet/>
      <dgm:spPr/>
      <dgm:t>
        <a:bodyPr/>
        <a:lstStyle/>
        <a:p>
          <a:endParaRPr lang="en-US"/>
        </a:p>
      </dgm:t>
    </dgm:pt>
    <dgm:pt modelId="{60D8C449-A3D5-4916-85A5-5C8E7EDA69E0}">
      <dgm:prSet/>
      <dgm:spPr/>
      <dgm:t>
        <a:bodyPr/>
        <a:lstStyle/>
        <a:p>
          <a:r>
            <a:rPr lang="tr-TR"/>
            <a:t>JSON: obje ve dizi mantığı ile hafif veri iletim dilidir. JSON ilk olarak her zaman obje içerisinde yer almalıdır. Array olarak başlayamaz.</a:t>
          </a:r>
          <a:endParaRPr lang="en-US"/>
        </a:p>
      </dgm:t>
    </dgm:pt>
    <dgm:pt modelId="{3123BD9A-A2BB-40C9-AB30-8A5E2A0759D9}" type="parTrans" cxnId="{8F129DD8-8512-44CA-90A2-EDFF76E22ED6}">
      <dgm:prSet/>
      <dgm:spPr/>
      <dgm:t>
        <a:bodyPr/>
        <a:lstStyle/>
        <a:p>
          <a:endParaRPr lang="en-US"/>
        </a:p>
      </dgm:t>
    </dgm:pt>
    <dgm:pt modelId="{F2368CBA-D2DF-4B89-BB9D-D0F20D31850D}" type="sibTrans" cxnId="{8F129DD8-8512-44CA-90A2-EDFF76E22ED6}">
      <dgm:prSet/>
      <dgm:spPr/>
      <dgm:t>
        <a:bodyPr/>
        <a:lstStyle/>
        <a:p>
          <a:endParaRPr lang="en-US"/>
        </a:p>
      </dgm:t>
    </dgm:pt>
    <dgm:pt modelId="{56D32926-B310-41E3-91A1-D58F46FE6614}">
      <dgm:prSet/>
      <dgm:spPr/>
      <dgm:t>
        <a:bodyPr/>
        <a:lstStyle/>
        <a:p>
          <a:r>
            <a:rPr lang="tr-TR"/>
            <a:t>YAML: insan eliyle okunabilirliği ve yazılabilirliği ile daha işlevsel veri iletim dilidir. En sıkıntılı kısmı boşluklar ve işaretlemelerdir.</a:t>
          </a:r>
          <a:endParaRPr lang="en-US"/>
        </a:p>
      </dgm:t>
    </dgm:pt>
    <dgm:pt modelId="{CE9B07FC-2F36-4650-8723-4C11CE3762CD}" type="parTrans" cxnId="{C45A0E37-8589-4E33-944C-2049B2793E9C}">
      <dgm:prSet/>
      <dgm:spPr/>
      <dgm:t>
        <a:bodyPr/>
        <a:lstStyle/>
        <a:p>
          <a:endParaRPr lang="en-US"/>
        </a:p>
      </dgm:t>
    </dgm:pt>
    <dgm:pt modelId="{2642F512-C196-4B7F-8DE0-99F3C1A8EB1B}" type="sibTrans" cxnId="{C45A0E37-8589-4E33-944C-2049B2793E9C}">
      <dgm:prSet/>
      <dgm:spPr/>
      <dgm:t>
        <a:bodyPr/>
        <a:lstStyle/>
        <a:p>
          <a:endParaRPr lang="en-US"/>
        </a:p>
      </dgm:t>
    </dgm:pt>
    <dgm:pt modelId="{122F1EC2-CC22-4D31-8095-205384334A95}">
      <dgm:prSet/>
      <dgm:spPr/>
      <dgm:t>
        <a:bodyPr/>
        <a:lstStyle/>
        <a:p>
          <a:r>
            <a:rPr lang="tr-TR"/>
            <a:t>HTTP: hyper text transfer protocol, bir tür veri iletim prokoludür. Metin tabanlı olması nedeni ile hızlı ve çift yönlü iletişimi hızlandırmaktadır.</a:t>
          </a:r>
          <a:endParaRPr lang="en-US"/>
        </a:p>
      </dgm:t>
    </dgm:pt>
    <dgm:pt modelId="{4385C082-1E66-4E4F-8965-D039F99FDCF2}" type="parTrans" cxnId="{FC61FC0A-1CE0-429A-ADB9-61FF4EDABD85}">
      <dgm:prSet/>
      <dgm:spPr/>
      <dgm:t>
        <a:bodyPr/>
        <a:lstStyle/>
        <a:p>
          <a:endParaRPr lang="en-US"/>
        </a:p>
      </dgm:t>
    </dgm:pt>
    <dgm:pt modelId="{F39CA233-BEFA-4E9A-87B4-34294BB8A9F9}" type="sibTrans" cxnId="{FC61FC0A-1CE0-429A-ADB9-61FF4EDABD85}">
      <dgm:prSet/>
      <dgm:spPr/>
      <dgm:t>
        <a:bodyPr/>
        <a:lstStyle/>
        <a:p>
          <a:endParaRPr lang="en-US"/>
        </a:p>
      </dgm:t>
    </dgm:pt>
    <dgm:pt modelId="{FD3827A6-B325-475F-8DED-8285E5597F94}">
      <dgm:prSet/>
      <dgm:spPr/>
      <dgm:t>
        <a:bodyPr/>
        <a:lstStyle/>
        <a:p>
          <a:r>
            <a:rPr lang="tr-TR"/>
            <a:t>Server: Aslında bir bilgisayardır. İstemcilere herhangi bir hizmet ile yanıt veren bilgisayarlara denilebilir.</a:t>
          </a:r>
          <a:endParaRPr lang="en-US"/>
        </a:p>
      </dgm:t>
    </dgm:pt>
    <dgm:pt modelId="{D195B520-2DE9-4F37-B5DD-43DCD48C7386}" type="parTrans" cxnId="{5AAA30FC-9807-4A63-BEFC-BBA97FA8AA5E}">
      <dgm:prSet/>
      <dgm:spPr/>
      <dgm:t>
        <a:bodyPr/>
        <a:lstStyle/>
        <a:p>
          <a:endParaRPr lang="en-US"/>
        </a:p>
      </dgm:t>
    </dgm:pt>
    <dgm:pt modelId="{82FCBF8D-B051-463A-AD41-A8074138D1C2}" type="sibTrans" cxnId="{5AAA30FC-9807-4A63-BEFC-BBA97FA8AA5E}">
      <dgm:prSet/>
      <dgm:spPr/>
      <dgm:t>
        <a:bodyPr/>
        <a:lstStyle/>
        <a:p>
          <a:endParaRPr lang="en-US"/>
        </a:p>
      </dgm:t>
    </dgm:pt>
    <dgm:pt modelId="{C344EF11-B44E-40BA-9B2F-D04AFEAD49EC}">
      <dgm:prSet/>
      <dgm:spPr/>
      <dgm:t>
        <a:bodyPr/>
        <a:lstStyle/>
        <a:p>
          <a:r>
            <a:rPr lang="tr-TR"/>
            <a:t>JDK: Java geliştirme araçlarını içeren yazılım paketidir. Java dili ile yazılan kodları derleme ve çalıştırma araçlarını içerir.</a:t>
          </a:r>
          <a:endParaRPr lang="en-US"/>
        </a:p>
      </dgm:t>
    </dgm:pt>
    <dgm:pt modelId="{DD1CDEF6-3625-40DA-89BD-1F22EEAC3470}" type="parTrans" cxnId="{B15C7BA0-3A8D-4658-8818-5CE69FB37FB5}">
      <dgm:prSet/>
      <dgm:spPr/>
      <dgm:t>
        <a:bodyPr/>
        <a:lstStyle/>
        <a:p>
          <a:endParaRPr lang="en-US"/>
        </a:p>
      </dgm:t>
    </dgm:pt>
    <dgm:pt modelId="{BA5C0E6A-5C10-4C7B-BB17-05F60BB1196C}" type="sibTrans" cxnId="{B15C7BA0-3A8D-4658-8818-5CE69FB37FB5}">
      <dgm:prSet/>
      <dgm:spPr/>
      <dgm:t>
        <a:bodyPr/>
        <a:lstStyle/>
        <a:p>
          <a:endParaRPr lang="en-US"/>
        </a:p>
      </dgm:t>
    </dgm:pt>
    <dgm:pt modelId="{048B1072-E6FB-4E3C-9E5B-5FC08FCE7E23}" type="pres">
      <dgm:prSet presAssocID="{6DC6DE7F-48AC-4E49-A74F-0A044DB655F7}" presName="root" presStyleCnt="0">
        <dgm:presLayoutVars>
          <dgm:dir/>
          <dgm:resizeHandles val="exact"/>
        </dgm:presLayoutVars>
      </dgm:prSet>
      <dgm:spPr/>
    </dgm:pt>
    <dgm:pt modelId="{FA293FF3-B794-47EF-8097-26CAA085E2A0}" type="pres">
      <dgm:prSet presAssocID="{18C0D92E-38BB-45CD-97D8-0C82561B445A}" presName="compNode" presStyleCnt="0"/>
      <dgm:spPr/>
    </dgm:pt>
    <dgm:pt modelId="{F0EE9F25-8C00-4AEA-AF72-070DAB061C1A}" type="pres">
      <dgm:prSet presAssocID="{18C0D92E-38BB-45CD-97D8-0C82561B445A}" presName="bgRect" presStyleLbl="bgShp" presStyleIdx="0" presStyleCnt="6"/>
      <dgm:spPr/>
    </dgm:pt>
    <dgm:pt modelId="{870EA19B-7C9A-4C32-A167-029F7A48D483}" type="pres">
      <dgm:prSet presAssocID="{18C0D92E-38BB-45CD-97D8-0C82561B445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kış Çizelgesi"/>
        </a:ext>
      </dgm:extLst>
    </dgm:pt>
    <dgm:pt modelId="{02E33CD7-4385-420D-BCA9-47564FA2F3C3}" type="pres">
      <dgm:prSet presAssocID="{18C0D92E-38BB-45CD-97D8-0C82561B445A}" presName="spaceRect" presStyleCnt="0"/>
      <dgm:spPr/>
    </dgm:pt>
    <dgm:pt modelId="{1F3792CC-BD0B-4432-B410-BAE461F00721}" type="pres">
      <dgm:prSet presAssocID="{18C0D92E-38BB-45CD-97D8-0C82561B445A}" presName="parTx" presStyleLbl="revTx" presStyleIdx="0" presStyleCnt="6">
        <dgm:presLayoutVars>
          <dgm:chMax val="0"/>
          <dgm:chPref val="0"/>
        </dgm:presLayoutVars>
      </dgm:prSet>
      <dgm:spPr/>
    </dgm:pt>
    <dgm:pt modelId="{5E68FE97-970F-4FAE-8844-6EADB5442598}" type="pres">
      <dgm:prSet presAssocID="{7CD2766D-D811-401A-B15D-FEFCC1BFD676}" presName="sibTrans" presStyleCnt="0"/>
      <dgm:spPr/>
    </dgm:pt>
    <dgm:pt modelId="{3F9D4AEA-39B0-462A-89F1-9EAAA6C58139}" type="pres">
      <dgm:prSet presAssocID="{60D8C449-A3D5-4916-85A5-5C8E7EDA69E0}" presName="compNode" presStyleCnt="0"/>
      <dgm:spPr/>
    </dgm:pt>
    <dgm:pt modelId="{45B16810-4B92-4205-92BF-0FB08368CE37}" type="pres">
      <dgm:prSet presAssocID="{60D8C449-A3D5-4916-85A5-5C8E7EDA69E0}" presName="bgRect" presStyleLbl="bgShp" presStyleIdx="1" presStyleCnt="6"/>
      <dgm:spPr/>
    </dgm:pt>
    <dgm:pt modelId="{F8673B83-0A0C-4F2D-9E42-BC5E0B796E49}" type="pres">
      <dgm:prSet presAssocID="{60D8C449-A3D5-4916-85A5-5C8E7EDA69E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İşlemci"/>
        </a:ext>
      </dgm:extLst>
    </dgm:pt>
    <dgm:pt modelId="{BE54165D-1A0B-4E36-83BA-72577615FC48}" type="pres">
      <dgm:prSet presAssocID="{60D8C449-A3D5-4916-85A5-5C8E7EDA69E0}" presName="spaceRect" presStyleCnt="0"/>
      <dgm:spPr/>
    </dgm:pt>
    <dgm:pt modelId="{A83D62FC-D95D-423C-B900-88334B53C56A}" type="pres">
      <dgm:prSet presAssocID="{60D8C449-A3D5-4916-85A5-5C8E7EDA69E0}" presName="parTx" presStyleLbl="revTx" presStyleIdx="1" presStyleCnt="6">
        <dgm:presLayoutVars>
          <dgm:chMax val="0"/>
          <dgm:chPref val="0"/>
        </dgm:presLayoutVars>
      </dgm:prSet>
      <dgm:spPr/>
    </dgm:pt>
    <dgm:pt modelId="{56C2FD8E-5709-483B-A975-CBB0582ACF77}" type="pres">
      <dgm:prSet presAssocID="{F2368CBA-D2DF-4B89-BB9D-D0F20D31850D}" presName="sibTrans" presStyleCnt="0"/>
      <dgm:spPr/>
    </dgm:pt>
    <dgm:pt modelId="{F556ADE5-2748-4320-847E-47D96AC86EAB}" type="pres">
      <dgm:prSet presAssocID="{56D32926-B310-41E3-91A1-D58F46FE6614}" presName="compNode" presStyleCnt="0"/>
      <dgm:spPr/>
    </dgm:pt>
    <dgm:pt modelId="{E6860168-C48A-4B72-8672-59867138A890}" type="pres">
      <dgm:prSet presAssocID="{56D32926-B310-41E3-91A1-D58F46FE6614}" presName="bgRect" presStyleLbl="bgShp" presStyleIdx="2" presStyleCnt="6"/>
      <dgm:spPr/>
    </dgm:pt>
    <dgm:pt modelId="{525CCEDF-FEBD-48F0-B9F0-9E58FB5E18B1}" type="pres">
      <dgm:prSet presAssocID="{56D32926-B310-41E3-91A1-D58F46FE661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r grup erkek"/>
        </a:ext>
      </dgm:extLst>
    </dgm:pt>
    <dgm:pt modelId="{D9B19002-0AF6-4827-9595-B275F674BCD9}" type="pres">
      <dgm:prSet presAssocID="{56D32926-B310-41E3-91A1-D58F46FE6614}" presName="spaceRect" presStyleCnt="0"/>
      <dgm:spPr/>
    </dgm:pt>
    <dgm:pt modelId="{F7C6D0D1-4838-44C3-8B1F-A2A7DE4C8E34}" type="pres">
      <dgm:prSet presAssocID="{56D32926-B310-41E3-91A1-D58F46FE6614}" presName="parTx" presStyleLbl="revTx" presStyleIdx="2" presStyleCnt="6">
        <dgm:presLayoutVars>
          <dgm:chMax val="0"/>
          <dgm:chPref val="0"/>
        </dgm:presLayoutVars>
      </dgm:prSet>
      <dgm:spPr/>
    </dgm:pt>
    <dgm:pt modelId="{158F256D-5F78-450A-8BA7-830DC78A8BC0}" type="pres">
      <dgm:prSet presAssocID="{2642F512-C196-4B7F-8DE0-99F3C1A8EB1B}" presName="sibTrans" presStyleCnt="0"/>
      <dgm:spPr/>
    </dgm:pt>
    <dgm:pt modelId="{651990D6-D841-4469-AF2C-EEC25F007591}" type="pres">
      <dgm:prSet presAssocID="{122F1EC2-CC22-4D31-8095-205384334A95}" presName="compNode" presStyleCnt="0"/>
      <dgm:spPr/>
    </dgm:pt>
    <dgm:pt modelId="{B90EB594-7CBD-43B6-B0E4-EF11632C9AB7}" type="pres">
      <dgm:prSet presAssocID="{122F1EC2-CC22-4D31-8095-205384334A95}" presName="bgRect" presStyleLbl="bgShp" presStyleIdx="3" presStyleCnt="6"/>
      <dgm:spPr/>
    </dgm:pt>
    <dgm:pt modelId="{5490CB17-E287-4809-BB22-F3918DF866E0}" type="pres">
      <dgm:prSet presAssocID="{122F1EC2-CC22-4D31-8095-205384334A9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gisayar"/>
        </a:ext>
      </dgm:extLst>
    </dgm:pt>
    <dgm:pt modelId="{DBB9A0E9-1622-4700-9111-EBD0CC350BBE}" type="pres">
      <dgm:prSet presAssocID="{122F1EC2-CC22-4D31-8095-205384334A95}" presName="spaceRect" presStyleCnt="0"/>
      <dgm:spPr/>
    </dgm:pt>
    <dgm:pt modelId="{8BD511DC-CE09-4177-8501-E5C76CCF2314}" type="pres">
      <dgm:prSet presAssocID="{122F1EC2-CC22-4D31-8095-205384334A95}" presName="parTx" presStyleLbl="revTx" presStyleIdx="3" presStyleCnt="6">
        <dgm:presLayoutVars>
          <dgm:chMax val="0"/>
          <dgm:chPref val="0"/>
        </dgm:presLayoutVars>
      </dgm:prSet>
      <dgm:spPr/>
    </dgm:pt>
    <dgm:pt modelId="{12092F13-9A06-4885-AAC1-4DB10E421FD0}" type="pres">
      <dgm:prSet presAssocID="{F39CA233-BEFA-4E9A-87B4-34294BB8A9F9}" presName="sibTrans" presStyleCnt="0"/>
      <dgm:spPr/>
    </dgm:pt>
    <dgm:pt modelId="{3E131286-AC9A-4E2B-B8AF-9D6196BBEC04}" type="pres">
      <dgm:prSet presAssocID="{FD3827A6-B325-475F-8DED-8285E5597F94}" presName="compNode" presStyleCnt="0"/>
      <dgm:spPr/>
    </dgm:pt>
    <dgm:pt modelId="{D8F0129B-7766-443E-828F-31135473CB25}" type="pres">
      <dgm:prSet presAssocID="{FD3827A6-B325-475F-8DED-8285E5597F94}" presName="bgRect" presStyleLbl="bgShp" presStyleIdx="4" presStyleCnt="6"/>
      <dgm:spPr/>
    </dgm:pt>
    <dgm:pt modelId="{F7D7AC22-FA1B-4160-8F84-427B9CC5481E}" type="pres">
      <dgm:prSet presAssocID="{FD3827A6-B325-475F-8DED-8285E5597F9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t Yazı"/>
        </a:ext>
      </dgm:extLst>
    </dgm:pt>
    <dgm:pt modelId="{92072DAB-11A9-41C8-86E7-6D6B6E990661}" type="pres">
      <dgm:prSet presAssocID="{FD3827A6-B325-475F-8DED-8285E5597F94}" presName="spaceRect" presStyleCnt="0"/>
      <dgm:spPr/>
    </dgm:pt>
    <dgm:pt modelId="{6986F5C2-53B7-4AA4-AB5F-3A9ADA61EE40}" type="pres">
      <dgm:prSet presAssocID="{FD3827A6-B325-475F-8DED-8285E5597F94}" presName="parTx" presStyleLbl="revTx" presStyleIdx="4" presStyleCnt="6">
        <dgm:presLayoutVars>
          <dgm:chMax val="0"/>
          <dgm:chPref val="0"/>
        </dgm:presLayoutVars>
      </dgm:prSet>
      <dgm:spPr/>
    </dgm:pt>
    <dgm:pt modelId="{40A46D53-1FAA-4B3E-90B4-0CDA7E1E31DF}" type="pres">
      <dgm:prSet presAssocID="{82FCBF8D-B051-463A-AD41-A8074138D1C2}" presName="sibTrans" presStyleCnt="0"/>
      <dgm:spPr/>
    </dgm:pt>
    <dgm:pt modelId="{ADA60F1F-1542-4429-BA78-FDE443253DB9}" type="pres">
      <dgm:prSet presAssocID="{C344EF11-B44E-40BA-9B2F-D04AFEAD49EC}" presName="compNode" presStyleCnt="0"/>
      <dgm:spPr/>
    </dgm:pt>
    <dgm:pt modelId="{86BB4873-6B75-4E67-93E3-094FCE6126DA}" type="pres">
      <dgm:prSet presAssocID="{C344EF11-B44E-40BA-9B2F-D04AFEAD49EC}" presName="bgRect" presStyleLbl="bgShp" presStyleIdx="5" presStyleCnt="6"/>
      <dgm:spPr/>
    </dgm:pt>
    <dgm:pt modelId="{300AA593-61A4-47CE-ADBD-0037FAE8404E}" type="pres">
      <dgm:prSet presAssocID="{C344EF11-B44E-40BA-9B2F-D04AFEAD49E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taplar"/>
        </a:ext>
      </dgm:extLst>
    </dgm:pt>
    <dgm:pt modelId="{90D4A095-2EC4-4F1D-A91C-32472619BEF4}" type="pres">
      <dgm:prSet presAssocID="{C344EF11-B44E-40BA-9B2F-D04AFEAD49EC}" presName="spaceRect" presStyleCnt="0"/>
      <dgm:spPr/>
    </dgm:pt>
    <dgm:pt modelId="{B0BCD81E-6FB7-4D42-85F8-06CD169B1C78}" type="pres">
      <dgm:prSet presAssocID="{C344EF11-B44E-40BA-9B2F-D04AFEAD49E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C61FC0A-1CE0-429A-ADB9-61FF4EDABD85}" srcId="{6DC6DE7F-48AC-4E49-A74F-0A044DB655F7}" destId="{122F1EC2-CC22-4D31-8095-205384334A95}" srcOrd="3" destOrd="0" parTransId="{4385C082-1E66-4E4F-8965-D039F99FDCF2}" sibTransId="{F39CA233-BEFA-4E9A-87B4-34294BB8A9F9}"/>
    <dgm:cxn modelId="{4EFC631B-C9C3-40FC-A638-F747E08BA56C}" type="presOf" srcId="{122F1EC2-CC22-4D31-8095-205384334A95}" destId="{8BD511DC-CE09-4177-8501-E5C76CCF2314}" srcOrd="0" destOrd="0" presId="urn:microsoft.com/office/officeart/2018/2/layout/IconVerticalSolidList"/>
    <dgm:cxn modelId="{79A48230-EF58-4917-8748-4EA588801C6C}" type="presOf" srcId="{C344EF11-B44E-40BA-9B2F-D04AFEAD49EC}" destId="{B0BCD81E-6FB7-4D42-85F8-06CD169B1C78}" srcOrd="0" destOrd="0" presId="urn:microsoft.com/office/officeart/2018/2/layout/IconVerticalSolidList"/>
    <dgm:cxn modelId="{C45A0E37-8589-4E33-944C-2049B2793E9C}" srcId="{6DC6DE7F-48AC-4E49-A74F-0A044DB655F7}" destId="{56D32926-B310-41E3-91A1-D58F46FE6614}" srcOrd="2" destOrd="0" parTransId="{CE9B07FC-2F36-4650-8723-4C11CE3762CD}" sibTransId="{2642F512-C196-4B7F-8DE0-99F3C1A8EB1B}"/>
    <dgm:cxn modelId="{806A2F49-FC98-4C69-9CD1-20C1879716CC}" type="presOf" srcId="{60D8C449-A3D5-4916-85A5-5C8E7EDA69E0}" destId="{A83D62FC-D95D-423C-B900-88334B53C56A}" srcOrd="0" destOrd="0" presId="urn:microsoft.com/office/officeart/2018/2/layout/IconVerticalSolidList"/>
    <dgm:cxn modelId="{DFA0F371-BDAF-4D07-BD81-9A6D5EE4A1DB}" type="presOf" srcId="{6DC6DE7F-48AC-4E49-A74F-0A044DB655F7}" destId="{048B1072-E6FB-4E3C-9E5B-5FC08FCE7E23}" srcOrd="0" destOrd="0" presId="urn:microsoft.com/office/officeart/2018/2/layout/IconVerticalSolidList"/>
    <dgm:cxn modelId="{2E831F93-1219-4A39-B1C4-0B03BEC72F56}" type="presOf" srcId="{56D32926-B310-41E3-91A1-D58F46FE6614}" destId="{F7C6D0D1-4838-44C3-8B1F-A2A7DE4C8E34}" srcOrd="0" destOrd="0" presId="urn:microsoft.com/office/officeart/2018/2/layout/IconVerticalSolidList"/>
    <dgm:cxn modelId="{EA286998-0E95-410C-8275-2E13D075515B}" type="presOf" srcId="{18C0D92E-38BB-45CD-97D8-0C82561B445A}" destId="{1F3792CC-BD0B-4432-B410-BAE461F00721}" srcOrd="0" destOrd="0" presId="urn:microsoft.com/office/officeart/2018/2/layout/IconVerticalSolidList"/>
    <dgm:cxn modelId="{B15C7BA0-3A8D-4658-8818-5CE69FB37FB5}" srcId="{6DC6DE7F-48AC-4E49-A74F-0A044DB655F7}" destId="{C344EF11-B44E-40BA-9B2F-D04AFEAD49EC}" srcOrd="5" destOrd="0" parTransId="{DD1CDEF6-3625-40DA-89BD-1F22EEAC3470}" sibTransId="{BA5C0E6A-5C10-4C7B-BB17-05F60BB1196C}"/>
    <dgm:cxn modelId="{3CBFD6C3-6E88-46D9-A509-C178ABB4D5E3}" type="presOf" srcId="{FD3827A6-B325-475F-8DED-8285E5597F94}" destId="{6986F5C2-53B7-4AA4-AB5F-3A9ADA61EE40}" srcOrd="0" destOrd="0" presId="urn:microsoft.com/office/officeart/2018/2/layout/IconVerticalSolidList"/>
    <dgm:cxn modelId="{8F129DD8-8512-44CA-90A2-EDFF76E22ED6}" srcId="{6DC6DE7F-48AC-4E49-A74F-0A044DB655F7}" destId="{60D8C449-A3D5-4916-85A5-5C8E7EDA69E0}" srcOrd="1" destOrd="0" parTransId="{3123BD9A-A2BB-40C9-AB30-8A5E2A0759D9}" sibTransId="{F2368CBA-D2DF-4B89-BB9D-D0F20D31850D}"/>
    <dgm:cxn modelId="{75F238EB-0307-43E9-8871-6952F9BD1990}" srcId="{6DC6DE7F-48AC-4E49-A74F-0A044DB655F7}" destId="{18C0D92E-38BB-45CD-97D8-0C82561B445A}" srcOrd="0" destOrd="0" parTransId="{A6704A8F-535C-4006-AAE7-BACD8D0CA84A}" sibTransId="{7CD2766D-D811-401A-B15D-FEFCC1BFD676}"/>
    <dgm:cxn modelId="{5AAA30FC-9807-4A63-BEFC-BBA97FA8AA5E}" srcId="{6DC6DE7F-48AC-4E49-A74F-0A044DB655F7}" destId="{FD3827A6-B325-475F-8DED-8285E5597F94}" srcOrd="4" destOrd="0" parTransId="{D195B520-2DE9-4F37-B5DD-43DCD48C7386}" sibTransId="{82FCBF8D-B051-463A-AD41-A8074138D1C2}"/>
    <dgm:cxn modelId="{6B69A567-E38A-49EA-9A20-02C88F131402}" type="presParOf" srcId="{048B1072-E6FB-4E3C-9E5B-5FC08FCE7E23}" destId="{FA293FF3-B794-47EF-8097-26CAA085E2A0}" srcOrd="0" destOrd="0" presId="urn:microsoft.com/office/officeart/2018/2/layout/IconVerticalSolidList"/>
    <dgm:cxn modelId="{ED091B6E-B4C9-4D42-8569-63336F80D023}" type="presParOf" srcId="{FA293FF3-B794-47EF-8097-26CAA085E2A0}" destId="{F0EE9F25-8C00-4AEA-AF72-070DAB061C1A}" srcOrd="0" destOrd="0" presId="urn:microsoft.com/office/officeart/2018/2/layout/IconVerticalSolidList"/>
    <dgm:cxn modelId="{C548234C-8EF7-415E-BC05-76CCCA2ACD37}" type="presParOf" srcId="{FA293FF3-B794-47EF-8097-26CAA085E2A0}" destId="{870EA19B-7C9A-4C32-A167-029F7A48D483}" srcOrd="1" destOrd="0" presId="urn:microsoft.com/office/officeart/2018/2/layout/IconVerticalSolidList"/>
    <dgm:cxn modelId="{B59756FF-828B-4BD5-8ECE-24C3952F5032}" type="presParOf" srcId="{FA293FF3-B794-47EF-8097-26CAA085E2A0}" destId="{02E33CD7-4385-420D-BCA9-47564FA2F3C3}" srcOrd="2" destOrd="0" presId="urn:microsoft.com/office/officeart/2018/2/layout/IconVerticalSolidList"/>
    <dgm:cxn modelId="{7A369267-1126-4164-8698-7A63AAFD5806}" type="presParOf" srcId="{FA293FF3-B794-47EF-8097-26CAA085E2A0}" destId="{1F3792CC-BD0B-4432-B410-BAE461F00721}" srcOrd="3" destOrd="0" presId="urn:microsoft.com/office/officeart/2018/2/layout/IconVerticalSolidList"/>
    <dgm:cxn modelId="{33F77FFF-5622-4C3B-A42D-86164888B27D}" type="presParOf" srcId="{048B1072-E6FB-4E3C-9E5B-5FC08FCE7E23}" destId="{5E68FE97-970F-4FAE-8844-6EADB5442598}" srcOrd="1" destOrd="0" presId="urn:microsoft.com/office/officeart/2018/2/layout/IconVerticalSolidList"/>
    <dgm:cxn modelId="{32B35765-DA59-4E88-A875-4940968F7215}" type="presParOf" srcId="{048B1072-E6FB-4E3C-9E5B-5FC08FCE7E23}" destId="{3F9D4AEA-39B0-462A-89F1-9EAAA6C58139}" srcOrd="2" destOrd="0" presId="urn:microsoft.com/office/officeart/2018/2/layout/IconVerticalSolidList"/>
    <dgm:cxn modelId="{09722866-CDC5-40CB-AA72-2F4272586629}" type="presParOf" srcId="{3F9D4AEA-39B0-462A-89F1-9EAAA6C58139}" destId="{45B16810-4B92-4205-92BF-0FB08368CE37}" srcOrd="0" destOrd="0" presId="urn:microsoft.com/office/officeart/2018/2/layout/IconVerticalSolidList"/>
    <dgm:cxn modelId="{02F96CC1-F973-4BD0-A3AA-92F3F97063DC}" type="presParOf" srcId="{3F9D4AEA-39B0-462A-89F1-9EAAA6C58139}" destId="{F8673B83-0A0C-4F2D-9E42-BC5E0B796E49}" srcOrd="1" destOrd="0" presId="urn:microsoft.com/office/officeart/2018/2/layout/IconVerticalSolidList"/>
    <dgm:cxn modelId="{846AC8EA-21E6-4F4B-A307-B06906A9C613}" type="presParOf" srcId="{3F9D4AEA-39B0-462A-89F1-9EAAA6C58139}" destId="{BE54165D-1A0B-4E36-83BA-72577615FC48}" srcOrd="2" destOrd="0" presId="urn:microsoft.com/office/officeart/2018/2/layout/IconVerticalSolidList"/>
    <dgm:cxn modelId="{FC33A1A4-69AF-407D-B858-4008D3A1FBB1}" type="presParOf" srcId="{3F9D4AEA-39B0-462A-89F1-9EAAA6C58139}" destId="{A83D62FC-D95D-423C-B900-88334B53C56A}" srcOrd="3" destOrd="0" presId="urn:microsoft.com/office/officeart/2018/2/layout/IconVerticalSolidList"/>
    <dgm:cxn modelId="{76E6BE70-2615-4E06-A287-842493AF9E8C}" type="presParOf" srcId="{048B1072-E6FB-4E3C-9E5B-5FC08FCE7E23}" destId="{56C2FD8E-5709-483B-A975-CBB0582ACF77}" srcOrd="3" destOrd="0" presId="urn:microsoft.com/office/officeart/2018/2/layout/IconVerticalSolidList"/>
    <dgm:cxn modelId="{45BD2412-7FB7-446D-A505-394406197196}" type="presParOf" srcId="{048B1072-E6FB-4E3C-9E5B-5FC08FCE7E23}" destId="{F556ADE5-2748-4320-847E-47D96AC86EAB}" srcOrd="4" destOrd="0" presId="urn:microsoft.com/office/officeart/2018/2/layout/IconVerticalSolidList"/>
    <dgm:cxn modelId="{E80B0974-5E9E-4805-A29D-63E02C83BEF6}" type="presParOf" srcId="{F556ADE5-2748-4320-847E-47D96AC86EAB}" destId="{E6860168-C48A-4B72-8672-59867138A890}" srcOrd="0" destOrd="0" presId="urn:microsoft.com/office/officeart/2018/2/layout/IconVerticalSolidList"/>
    <dgm:cxn modelId="{D1C53353-25E1-4EA4-852B-2E1979E5B6A9}" type="presParOf" srcId="{F556ADE5-2748-4320-847E-47D96AC86EAB}" destId="{525CCEDF-FEBD-48F0-B9F0-9E58FB5E18B1}" srcOrd="1" destOrd="0" presId="urn:microsoft.com/office/officeart/2018/2/layout/IconVerticalSolidList"/>
    <dgm:cxn modelId="{3B383A3B-8D0B-4AA9-8429-9294971289B5}" type="presParOf" srcId="{F556ADE5-2748-4320-847E-47D96AC86EAB}" destId="{D9B19002-0AF6-4827-9595-B275F674BCD9}" srcOrd="2" destOrd="0" presId="urn:microsoft.com/office/officeart/2018/2/layout/IconVerticalSolidList"/>
    <dgm:cxn modelId="{EFEF0DD7-E88A-4678-A48B-EB7EE2AF1850}" type="presParOf" srcId="{F556ADE5-2748-4320-847E-47D96AC86EAB}" destId="{F7C6D0D1-4838-44C3-8B1F-A2A7DE4C8E34}" srcOrd="3" destOrd="0" presId="urn:microsoft.com/office/officeart/2018/2/layout/IconVerticalSolidList"/>
    <dgm:cxn modelId="{EB2956F4-9694-4C6E-B031-7654911F808A}" type="presParOf" srcId="{048B1072-E6FB-4E3C-9E5B-5FC08FCE7E23}" destId="{158F256D-5F78-450A-8BA7-830DC78A8BC0}" srcOrd="5" destOrd="0" presId="urn:microsoft.com/office/officeart/2018/2/layout/IconVerticalSolidList"/>
    <dgm:cxn modelId="{E2A6ADF7-F864-4DB2-B698-1068113CE32D}" type="presParOf" srcId="{048B1072-E6FB-4E3C-9E5B-5FC08FCE7E23}" destId="{651990D6-D841-4469-AF2C-EEC25F007591}" srcOrd="6" destOrd="0" presId="urn:microsoft.com/office/officeart/2018/2/layout/IconVerticalSolidList"/>
    <dgm:cxn modelId="{EA15B1A5-D5B4-4B3A-B322-A9D87F06AD2C}" type="presParOf" srcId="{651990D6-D841-4469-AF2C-EEC25F007591}" destId="{B90EB594-7CBD-43B6-B0E4-EF11632C9AB7}" srcOrd="0" destOrd="0" presId="urn:microsoft.com/office/officeart/2018/2/layout/IconVerticalSolidList"/>
    <dgm:cxn modelId="{8DDEF329-9593-4094-93ED-D14A1F016B10}" type="presParOf" srcId="{651990D6-D841-4469-AF2C-EEC25F007591}" destId="{5490CB17-E287-4809-BB22-F3918DF866E0}" srcOrd="1" destOrd="0" presId="urn:microsoft.com/office/officeart/2018/2/layout/IconVerticalSolidList"/>
    <dgm:cxn modelId="{6AB6A2FC-84DF-40C7-BB0D-DF598C7FC177}" type="presParOf" srcId="{651990D6-D841-4469-AF2C-EEC25F007591}" destId="{DBB9A0E9-1622-4700-9111-EBD0CC350BBE}" srcOrd="2" destOrd="0" presId="urn:microsoft.com/office/officeart/2018/2/layout/IconVerticalSolidList"/>
    <dgm:cxn modelId="{11B6311B-C0FB-4257-8219-5D678DD85F22}" type="presParOf" srcId="{651990D6-D841-4469-AF2C-EEC25F007591}" destId="{8BD511DC-CE09-4177-8501-E5C76CCF2314}" srcOrd="3" destOrd="0" presId="urn:microsoft.com/office/officeart/2018/2/layout/IconVerticalSolidList"/>
    <dgm:cxn modelId="{FD925CD4-F19C-4898-AFEA-FA8BC0750AEB}" type="presParOf" srcId="{048B1072-E6FB-4E3C-9E5B-5FC08FCE7E23}" destId="{12092F13-9A06-4885-AAC1-4DB10E421FD0}" srcOrd="7" destOrd="0" presId="urn:microsoft.com/office/officeart/2018/2/layout/IconVerticalSolidList"/>
    <dgm:cxn modelId="{B4D3B20C-32DF-42E6-B5AD-A44D5F2897CA}" type="presParOf" srcId="{048B1072-E6FB-4E3C-9E5B-5FC08FCE7E23}" destId="{3E131286-AC9A-4E2B-B8AF-9D6196BBEC04}" srcOrd="8" destOrd="0" presId="urn:microsoft.com/office/officeart/2018/2/layout/IconVerticalSolidList"/>
    <dgm:cxn modelId="{0F89E7CC-E0B2-4F7B-BCF2-940AB5B20DF2}" type="presParOf" srcId="{3E131286-AC9A-4E2B-B8AF-9D6196BBEC04}" destId="{D8F0129B-7766-443E-828F-31135473CB25}" srcOrd="0" destOrd="0" presId="urn:microsoft.com/office/officeart/2018/2/layout/IconVerticalSolidList"/>
    <dgm:cxn modelId="{50210A34-DC15-4349-9021-08CB48EC06BF}" type="presParOf" srcId="{3E131286-AC9A-4E2B-B8AF-9D6196BBEC04}" destId="{F7D7AC22-FA1B-4160-8F84-427B9CC5481E}" srcOrd="1" destOrd="0" presId="urn:microsoft.com/office/officeart/2018/2/layout/IconVerticalSolidList"/>
    <dgm:cxn modelId="{D20ECD22-395F-44FF-BC0D-9289CF0523BF}" type="presParOf" srcId="{3E131286-AC9A-4E2B-B8AF-9D6196BBEC04}" destId="{92072DAB-11A9-41C8-86E7-6D6B6E990661}" srcOrd="2" destOrd="0" presId="urn:microsoft.com/office/officeart/2018/2/layout/IconVerticalSolidList"/>
    <dgm:cxn modelId="{622343FF-B0C1-4183-A98E-A8DAA50A019D}" type="presParOf" srcId="{3E131286-AC9A-4E2B-B8AF-9D6196BBEC04}" destId="{6986F5C2-53B7-4AA4-AB5F-3A9ADA61EE40}" srcOrd="3" destOrd="0" presId="urn:microsoft.com/office/officeart/2018/2/layout/IconVerticalSolidList"/>
    <dgm:cxn modelId="{A184CD4A-085E-4D02-81BF-6E8E4C19CE64}" type="presParOf" srcId="{048B1072-E6FB-4E3C-9E5B-5FC08FCE7E23}" destId="{40A46D53-1FAA-4B3E-90B4-0CDA7E1E31DF}" srcOrd="9" destOrd="0" presId="urn:microsoft.com/office/officeart/2018/2/layout/IconVerticalSolidList"/>
    <dgm:cxn modelId="{24C5304E-67FF-4BAC-84F4-115CFB290AED}" type="presParOf" srcId="{048B1072-E6FB-4E3C-9E5B-5FC08FCE7E23}" destId="{ADA60F1F-1542-4429-BA78-FDE443253DB9}" srcOrd="10" destOrd="0" presId="urn:microsoft.com/office/officeart/2018/2/layout/IconVerticalSolidList"/>
    <dgm:cxn modelId="{E413A976-98E6-4B7D-ABBE-4A423880AD32}" type="presParOf" srcId="{ADA60F1F-1542-4429-BA78-FDE443253DB9}" destId="{86BB4873-6B75-4E67-93E3-094FCE6126DA}" srcOrd="0" destOrd="0" presId="urn:microsoft.com/office/officeart/2018/2/layout/IconVerticalSolidList"/>
    <dgm:cxn modelId="{E59F6B3B-6577-45F2-BD9C-BEFE598B998D}" type="presParOf" srcId="{ADA60F1F-1542-4429-BA78-FDE443253DB9}" destId="{300AA593-61A4-47CE-ADBD-0037FAE8404E}" srcOrd="1" destOrd="0" presId="urn:microsoft.com/office/officeart/2018/2/layout/IconVerticalSolidList"/>
    <dgm:cxn modelId="{CCA20094-0EEA-4C71-BB49-6E762E828ED8}" type="presParOf" srcId="{ADA60F1F-1542-4429-BA78-FDE443253DB9}" destId="{90D4A095-2EC4-4F1D-A91C-32472619BEF4}" srcOrd="2" destOrd="0" presId="urn:microsoft.com/office/officeart/2018/2/layout/IconVerticalSolidList"/>
    <dgm:cxn modelId="{356390E3-267B-460D-B43C-E8A07BF8A68A}" type="presParOf" srcId="{ADA60F1F-1542-4429-BA78-FDE443253DB9}" destId="{B0BCD81E-6FB7-4D42-85F8-06CD169B1C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63E60C-82C3-49C2-90AD-E25DFAC3FC8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F082755-191E-4BD0-950D-4677FE420CC7}">
      <dgm:prSet/>
      <dgm:spPr/>
      <dgm:t>
        <a:bodyPr/>
        <a:lstStyle/>
        <a:p>
          <a:r>
            <a:rPr lang="tr-TR"/>
            <a:t>docker run: Docker konteynerini çalıştırmak için kullanılan komuttur.</a:t>
          </a:r>
          <a:endParaRPr lang="en-US"/>
        </a:p>
      </dgm:t>
    </dgm:pt>
    <dgm:pt modelId="{551002EA-6423-4F06-9FA5-7892C131131E}" type="parTrans" cxnId="{E062CDB4-6563-4ED1-97F9-3B97C748718D}">
      <dgm:prSet/>
      <dgm:spPr/>
      <dgm:t>
        <a:bodyPr/>
        <a:lstStyle/>
        <a:p>
          <a:endParaRPr lang="en-US"/>
        </a:p>
      </dgm:t>
    </dgm:pt>
    <dgm:pt modelId="{D59E0BC1-E5B5-4C22-888A-8B6AB15DDEBA}" type="sibTrans" cxnId="{E062CDB4-6563-4ED1-97F9-3B97C748718D}">
      <dgm:prSet/>
      <dgm:spPr/>
      <dgm:t>
        <a:bodyPr/>
        <a:lstStyle/>
        <a:p>
          <a:endParaRPr lang="en-US"/>
        </a:p>
      </dgm:t>
    </dgm:pt>
    <dgm:pt modelId="{EBE0388E-38F6-4B77-A119-880FE7E7D71F}">
      <dgm:prSet/>
      <dgm:spPr/>
      <dgm:t>
        <a:bodyPr/>
        <a:lstStyle/>
        <a:p>
          <a:r>
            <a:rPr lang="tr-TR"/>
            <a:t>-d: Konteynerin arka planda çalışmasını sağlar.</a:t>
          </a:r>
          <a:endParaRPr lang="en-US"/>
        </a:p>
      </dgm:t>
    </dgm:pt>
    <dgm:pt modelId="{2D977D55-981D-4E70-9054-FFC49D4064E2}" type="parTrans" cxnId="{423E3035-3AD2-40EA-933C-4FF5AD07FFBE}">
      <dgm:prSet/>
      <dgm:spPr/>
      <dgm:t>
        <a:bodyPr/>
        <a:lstStyle/>
        <a:p>
          <a:endParaRPr lang="en-US"/>
        </a:p>
      </dgm:t>
    </dgm:pt>
    <dgm:pt modelId="{BAA78C8E-8D78-41DA-87FE-4C4E72AA075B}" type="sibTrans" cxnId="{423E3035-3AD2-40EA-933C-4FF5AD07FFBE}">
      <dgm:prSet/>
      <dgm:spPr/>
      <dgm:t>
        <a:bodyPr/>
        <a:lstStyle/>
        <a:p>
          <a:endParaRPr lang="en-US"/>
        </a:p>
      </dgm:t>
    </dgm:pt>
    <dgm:pt modelId="{1A758E05-E59B-467C-9D3D-D987B98DBA7F}">
      <dgm:prSet/>
      <dgm:spPr/>
      <dgm:t>
        <a:bodyPr/>
        <a:lstStyle/>
        <a:p>
          <a:r>
            <a:rPr lang="tr-TR"/>
            <a:t>-p 6666:80: Konteynerin içindeki 80 portunu ana makinenin 6666 numaralı portuna yönlendirir.</a:t>
          </a:r>
          <a:endParaRPr lang="en-US"/>
        </a:p>
      </dgm:t>
    </dgm:pt>
    <dgm:pt modelId="{BE678764-4E7D-4BD8-80B4-3DCA9664AD0E}" type="parTrans" cxnId="{B7486BB0-3AF8-4869-B042-422A720D55A0}">
      <dgm:prSet/>
      <dgm:spPr/>
      <dgm:t>
        <a:bodyPr/>
        <a:lstStyle/>
        <a:p>
          <a:endParaRPr lang="en-US"/>
        </a:p>
      </dgm:t>
    </dgm:pt>
    <dgm:pt modelId="{57494AED-FDD7-4A8E-B424-019134050B93}" type="sibTrans" cxnId="{B7486BB0-3AF8-4869-B042-422A720D55A0}">
      <dgm:prSet/>
      <dgm:spPr/>
      <dgm:t>
        <a:bodyPr/>
        <a:lstStyle/>
        <a:p>
          <a:endParaRPr lang="en-US"/>
        </a:p>
      </dgm:t>
    </dgm:pt>
    <dgm:pt modelId="{8793A3B0-D7F5-489D-8383-6BCB046536B9}">
      <dgm:prSet/>
      <dgm:spPr/>
      <dgm:t>
        <a:bodyPr/>
        <a:lstStyle/>
        <a:p>
          <a:r>
            <a:rPr lang="tr-TR"/>
            <a:t>--name web_2: Konteynere "web_2" adını verir. </a:t>
          </a:r>
          <a:endParaRPr lang="en-US"/>
        </a:p>
      </dgm:t>
    </dgm:pt>
    <dgm:pt modelId="{F5C39790-077A-4B91-905D-B7D1B060F27E}" type="parTrans" cxnId="{52761DD0-AB30-465C-8BAB-17F6A21A6D0F}">
      <dgm:prSet/>
      <dgm:spPr/>
      <dgm:t>
        <a:bodyPr/>
        <a:lstStyle/>
        <a:p>
          <a:endParaRPr lang="en-US"/>
        </a:p>
      </dgm:t>
    </dgm:pt>
    <dgm:pt modelId="{C6C3A0DF-D252-4D65-8D07-BD1E8E4E4044}" type="sibTrans" cxnId="{52761DD0-AB30-465C-8BAB-17F6A21A6D0F}">
      <dgm:prSet/>
      <dgm:spPr/>
      <dgm:t>
        <a:bodyPr/>
        <a:lstStyle/>
        <a:p>
          <a:endParaRPr lang="en-US"/>
        </a:p>
      </dgm:t>
    </dgm:pt>
    <dgm:pt modelId="{476E0421-3039-42B1-9F5D-58DCE7699165}">
      <dgm:prSet/>
      <dgm:spPr/>
      <dgm:t>
        <a:bodyPr/>
        <a:lstStyle/>
        <a:p>
          <a:r>
            <a:rPr lang="tr-TR" dirty="0"/>
            <a:t>--</a:t>
          </a:r>
          <a:r>
            <a:rPr lang="tr-TR" dirty="0" err="1"/>
            <a:t>rm</a:t>
          </a:r>
          <a:r>
            <a:rPr lang="tr-TR" dirty="0"/>
            <a:t>: Konteyner durdurulduğunda otomatik olarak silinmesini sağlar.</a:t>
          </a:r>
          <a:endParaRPr lang="en-US" dirty="0"/>
        </a:p>
      </dgm:t>
    </dgm:pt>
    <dgm:pt modelId="{CF29E828-AAE7-46A9-A1B6-BA5750007747}" type="parTrans" cxnId="{E409677A-459D-4740-AEC5-CEA7C372FCFA}">
      <dgm:prSet/>
      <dgm:spPr/>
      <dgm:t>
        <a:bodyPr/>
        <a:lstStyle/>
        <a:p>
          <a:endParaRPr lang="en-US"/>
        </a:p>
      </dgm:t>
    </dgm:pt>
    <dgm:pt modelId="{3B982B1B-1462-4B89-808D-EE563A1A8834}" type="sibTrans" cxnId="{E409677A-459D-4740-AEC5-CEA7C372FCFA}">
      <dgm:prSet/>
      <dgm:spPr/>
      <dgm:t>
        <a:bodyPr/>
        <a:lstStyle/>
        <a:p>
          <a:endParaRPr lang="en-US"/>
        </a:p>
      </dgm:t>
    </dgm:pt>
    <dgm:pt modelId="{5508FE04-ABEA-4C23-9D4C-882B9BF1661B}" type="pres">
      <dgm:prSet presAssocID="{3863E60C-82C3-49C2-90AD-E25DFAC3FC80}" presName="root" presStyleCnt="0">
        <dgm:presLayoutVars>
          <dgm:dir/>
          <dgm:resizeHandles val="exact"/>
        </dgm:presLayoutVars>
      </dgm:prSet>
      <dgm:spPr/>
    </dgm:pt>
    <dgm:pt modelId="{82CD08F5-DF0D-4D90-AC95-DE0F81305FDD}" type="pres">
      <dgm:prSet presAssocID="{7F082755-191E-4BD0-950D-4677FE420CC7}" presName="compNode" presStyleCnt="0"/>
      <dgm:spPr/>
    </dgm:pt>
    <dgm:pt modelId="{DB4BFCB5-71CC-4585-8D18-7A3299095DF4}" type="pres">
      <dgm:prSet presAssocID="{7F082755-191E-4BD0-950D-4677FE420CC7}" presName="bgRect" presStyleLbl="bgShp" presStyleIdx="0" presStyleCnt="5"/>
      <dgm:spPr/>
    </dgm:pt>
    <dgm:pt modelId="{71463B31-358D-41B4-94F5-1E0C439718D3}" type="pres">
      <dgm:prSet presAssocID="{7F082755-191E-4BD0-950D-4677FE420CC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ekleme"/>
        </a:ext>
      </dgm:extLst>
    </dgm:pt>
    <dgm:pt modelId="{54DB06BE-82A4-45DC-A33D-BA960537A072}" type="pres">
      <dgm:prSet presAssocID="{7F082755-191E-4BD0-950D-4677FE420CC7}" presName="spaceRect" presStyleCnt="0"/>
      <dgm:spPr/>
    </dgm:pt>
    <dgm:pt modelId="{3BB7B096-6944-4E06-985E-9C6D35B6BF95}" type="pres">
      <dgm:prSet presAssocID="{7F082755-191E-4BD0-950D-4677FE420CC7}" presName="parTx" presStyleLbl="revTx" presStyleIdx="0" presStyleCnt="5">
        <dgm:presLayoutVars>
          <dgm:chMax val="0"/>
          <dgm:chPref val="0"/>
        </dgm:presLayoutVars>
      </dgm:prSet>
      <dgm:spPr/>
    </dgm:pt>
    <dgm:pt modelId="{30DF4DCB-B05D-454E-A38F-D8AAD4B18D12}" type="pres">
      <dgm:prSet presAssocID="{D59E0BC1-E5B5-4C22-888A-8B6AB15DDEBA}" presName="sibTrans" presStyleCnt="0"/>
      <dgm:spPr/>
    </dgm:pt>
    <dgm:pt modelId="{FB197F02-D89D-4166-9303-438043340872}" type="pres">
      <dgm:prSet presAssocID="{EBE0388E-38F6-4B77-A119-880FE7E7D71F}" presName="compNode" presStyleCnt="0"/>
      <dgm:spPr/>
    </dgm:pt>
    <dgm:pt modelId="{DF7E3239-92B7-4A26-94EC-CE10A79965CC}" type="pres">
      <dgm:prSet presAssocID="{EBE0388E-38F6-4B77-A119-880FE7E7D71F}" presName="bgRect" presStyleLbl="bgShp" presStyleIdx="1" presStyleCnt="5"/>
      <dgm:spPr/>
    </dgm:pt>
    <dgm:pt modelId="{A288AA28-BDD3-448C-B7FC-5E659A09A62F}" type="pres">
      <dgm:prSet presAssocID="{EBE0388E-38F6-4B77-A119-880FE7E7D71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22065972-3A84-4793-A2A9-B8E3BABFCD7A}" type="pres">
      <dgm:prSet presAssocID="{EBE0388E-38F6-4B77-A119-880FE7E7D71F}" presName="spaceRect" presStyleCnt="0"/>
      <dgm:spPr/>
    </dgm:pt>
    <dgm:pt modelId="{72F2E10F-7C19-4720-9E69-CBE94B9C4587}" type="pres">
      <dgm:prSet presAssocID="{EBE0388E-38F6-4B77-A119-880FE7E7D71F}" presName="parTx" presStyleLbl="revTx" presStyleIdx="1" presStyleCnt="5">
        <dgm:presLayoutVars>
          <dgm:chMax val="0"/>
          <dgm:chPref val="0"/>
        </dgm:presLayoutVars>
      </dgm:prSet>
      <dgm:spPr/>
    </dgm:pt>
    <dgm:pt modelId="{75D9CFD2-30FF-4AF0-B0AB-5F35F7306173}" type="pres">
      <dgm:prSet presAssocID="{BAA78C8E-8D78-41DA-87FE-4C4E72AA075B}" presName="sibTrans" presStyleCnt="0"/>
      <dgm:spPr/>
    </dgm:pt>
    <dgm:pt modelId="{6290ABE1-226E-4386-93BE-85FA98FD8611}" type="pres">
      <dgm:prSet presAssocID="{1A758E05-E59B-467C-9D3D-D987B98DBA7F}" presName="compNode" presStyleCnt="0"/>
      <dgm:spPr/>
    </dgm:pt>
    <dgm:pt modelId="{F9BFB051-85B3-4EC2-9F91-7A9CE004ADE2}" type="pres">
      <dgm:prSet presAssocID="{1A758E05-E59B-467C-9D3D-D987B98DBA7F}" presName="bgRect" presStyleLbl="bgShp" presStyleIdx="2" presStyleCnt="5"/>
      <dgm:spPr/>
    </dgm:pt>
    <dgm:pt modelId="{27D43EFF-7940-4C0E-9828-A41109F208F1}" type="pres">
      <dgm:prSet presAssocID="{1A758E05-E59B-467C-9D3D-D987B98DBA7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cı"/>
        </a:ext>
      </dgm:extLst>
    </dgm:pt>
    <dgm:pt modelId="{00DD4842-DC84-4D25-9806-32DC5500D108}" type="pres">
      <dgm:prSet presAssocID="{1A758E05-E59B-467C-9D3D-D987B98DBA7F}" presName="spaceRect" presStyleCnt="0"/>
      <dgm:spPr/>
    </dgm:pt>
    <dgm:pt modelId="{2B741AA7-833A-4366-BE47-B54C3E75FD62}" type="pres">
      <dgm:prSet presAssocID="{1A758E05-E59B-467C-9D3D-D987B98DBA7F}" presName="parTx" presStyleLbl="revTx" presStyleIdx="2" presStyleCnt="5">
        <dgm:presLayoutVars>
          <dgm:chMax val="0"/>
          <dgm:chPref val="0"/>
        </dgm:presLayoutVars>
      </dgm:prSet>
      <dgm:spPr/>
    </dgm:pt>
    <dgm:pt modelId="{C7AAAC13-CE40-4B79-BF2D-CBF5683D3044}" type="pres">
      <dgm:prSet presAssocID="{57494AED-FDD7-4A8E-B424-019134050B93}" presName="sibTrans" presStyleCnt="0"/>
      <dgm:spPr/>
    </dgm:pt>
    <dgm:pt modelId="{A921234E-07A1-427E-BD5B-CE1C460AB0F2}" type="pres">
      <dgm:prSet presAssocID="{8793A3B0-D7F5-489D-8383-6BCB046536B9}" presName="compNode" presStyleCnt="0"/>
      <dgm:spPr/>
    </dgm:pt>
    <dgm:pt modelId="{BE5662A1-BFFE-48B7-9152-719F91CF46FA}" type="pres">
      <dgm:prSet presAssocID="{8793A3B0-D7F5-489D-8383-6BCB046536B9}" presName="bgRect" presStyleLbl="bgShp" presStyleIdx="3" presStyleCnt="5"/>
      <dgm:spPr/>
    </dgm:pt>
    <dgm:pt modelId="{CC3DEF82-B408-4AC8-B299-1CD00448CDEC}" type="pres">
      <dgm:prSet presAssocID="{8793A3B0-D7F5-489D-8383-6BCB046536B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68CBE72-B55A-494F-86C4-09482940C30D}" type="pres">
      <dgm:prSet presAssocID="{8793A3B0-D7F5-489D-8383-6BCB046536B9}" presName="spaceRect" presStyleCnt="0"/>
      <dgm:spPr/>
    </dgm:pt>
    <dgm:pt modelId="{02503A4E-8BD1-4ED3-8129-99702B84508E}" type="pres">
      <dgm:prSet presAssocID="{8793A3B0-D7F5-489D-8383-6BCB046536B9}" presName="parTx" presStyleLbl="revTx" presStyleIdx="3" presStyleCnt="5">
        <dgm:presLayoutVars>
          <dgm:chMax val="0"/>
          <dgm:chPref val="0"/>
        </dgm:presLayoutVars>
      </dgm:prSet>
      <dgm:spPr/>
    </dgm:pt>
    <dgm:pt modelId="{FF128C57-FB11-4EDA-BBD6-1A91A5DAE2DA}" type="pres">
      <dgm:prSet presAssocID="{C6C3A0DF-D252-4D65-8D07-BD1E8E4E4044}" presName="sibTrans" presStyleCnt="0"/>
      <dgm:spPr/>
    </dgm:pt>
    <dgm:pt modelId="{A43F9BB2-84E8-4265-A78B-5EF54F5B4B60}" type="pres">
      <dgm:prSet presAssocID="{476E0421-3039-42B1-9F5D-58DCE7699165}" presName="compNode" presStyleCnt="0"/>
      <dgm:spPr/>
    </dgm:pt>
    <dgm:pt modelId="{48AF7A63-EE12-4142-9316-FE3F383797F9}" type="pres">
      <dgm:prSet presAssocID="{476E0421-3039-42B1-9F5D-58DCE7699165}" presName="bgRect" presStyleLbl="bgShp" presStyleIdx="4" presStyleCnt="5"/>
      <dgm:spPr/>
    </dgm:pt>
    <dgm:pt modelId="{7ABB6DF5-3D40-41D6-9EA7-D15738AF8580}" type="pres">
      <dgm:prSet presAssocID="{476E0421-3039-42B1-9F5D-58DCE769916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tlama"/>
        </a:ext>
      </dgm:extLst>
    </dgm:pt>
    <dgm:pt modelId="{7EEDA6F9-231A-409C-BD36-04DAC48E5727}" type="pres">
      <dgm:prSet presAssocID="{476E0421-3039-42B1-9F5D-58DCE7699165}" presName="spaceRect" presStyleCnt="0"/>
      <dgm:spPr/>
    </dgm:pt>
    <dgm:pt modelId="{5AAED43F-F47E-4CC3-90C9-767DA299F09D}" type="pres">
      <dgm:prSet presAssocID="{476E0421-3039-42B1-9F5D-58DCE769916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50B900E-1A42-40F6-8CEA-7C94237669C4}" type="presOf" srcId="{476E0421-3039-42B1-9F5D-58DCE7699165}" destId="{5AAED43F-F47E-4CC3-90C9-767DA299F09D}" srcOrd="0" destOrd="0" presId="urn:microsoft.com/office/officeart/2018/2/layout/IconVerticalSolidList"/>
    <dgm:cxn modelId="{5B879D24-0E4C-441C-B438-544DCEDCBBF9}" type="presOf" srcId="{7F082755-191E-4BD0-950D-4677FE420CC7}" destId="{3BB7B096-6944-4E06-985E-9C6D35B6BF95}" srcOrd="0" destOrd="0" presId="urn:microsoft.com/office/officeart/2018/2/layout/IconVerticalSolidList"/>
    <dgm:cxn modelId="{423E3035-3AD2-40EA-933C-4FF5AD07FFBE}" srcId="{3863E60C-82C3-49C2-90AD-E25DFAC3FC80}" destId="{EBE0388E-38F6-4B77-A119-880FE7E7D71F}" srcOrd="1" destOrd="0" parTransId="{2D977D55-981D-4E70-9054-FFC49D4064E2}" sibTransId="{BAA78C8E-8D78-41DA-87FE-4C4E72AA075B}"/>
    <dgm:cxn modelId="{40C44848-A2BB-4869-9DA7-A868E6838898}" type="presOf" srcId="{1A758E05-E59B-467C-9D3D-D987B98DBA7F}" destId="{2B741AA7-833A-4366-BE47-B54C3E75FD62}" srcOrd="0" destOrd="0" presId="urn:microsoft.com/office/officeart/2018/2/layout/IconVerticalSolidList"/>
    <dgm:cxn modelId="{E409677A-459D-4740-AEC5-CEA7C372FCFA}" srcId="{3863E60C-82C3-49C2-90AD-E25DFAC3FC80}" destId="{476E0421-3039-42B1-9F5D-58DCE7699165}" srcOrd="4" destOrd="0" parTransId="{CF29E828-AAE7-46A9-A1B6-BA5750007747}" sibTransId="{3B982B1B-1462-4B89-808D-EE563A1A8834}"/>
    <dgm:cxn modelId="{670702AD-435E-4F81-AAC0-1F30C4F87D95}" type="presOf" srcId="{3863E60C-82C3-49C2-90AD-E25DFAC3FC80}" destId="{5508FE04-ABEA-4C23-9D4C-882B9BF1661B}" srcOrd="0" destOrd="0" presId="urn:microsoft.com/office/officeart/2018/2/layout/IconVerticalSolidList"/>
    <dgm:cxn modelId="{B7486BB0-3AF8-4869-B042-422A720D55A0}" srcId="{3863E60C-82C3-49C2-90AD-E25DFAC3FC80}" destId="{1A758E05-E59B-467C-9D3D-D987B98DBA7F}" srcOrd="2" destOrd="0" parTransId="{BE678764-4E7D-4BD8-80B4-3DCA9664AD0E}" sibTransId="{57494AED-FDD7-4A8E-B424-019134050B93}"/>
    <dgm:cxn modelId="{035E15B2-06B8-4F8C-BA14-404E38A12B12}" type="presOf" srcId="{8793A3B0-D7F5-489D-8383-6BCB046536B9}" destId="{02503A4E-8BD1-4ED3-8129-99702B84508E}" srcOrd="0" destOrd="0" presId="urn:microsoft.com/office/officeart/2018/2/layout/IconVerticalSolidList"/>
    <dgm:cxn modelId="{E062CDB4-6563-4ED1-97F9-3B97C748718D}" srcId="{3863E60C-82C3-49C2-90AD-E25DFAC3FC80}" destId="{7F082755-191E-4BD0-950D-4677FE420CC7}" srcOrd="0" destOrd="0" parTransId="{551002EA-6423-4F06-9FA5-7892C131131E}" sibTransId="{D59E0BC1-E5B5-4C22-888A-8B6AB15DDEBA}"/>
    <dgm:cxn modelId="{59F7D3C8-EAD1-4EF5-9F77-EB59E0CF10D4}" type="presOf" srcId="{EBE0388E-38F6-4B77-A119-880FE7E7D71F}" destId="{72F2E10F-7C19-4720-9E69-CBE94B9C4587}" srcOrd="0" destOrd="0" presId="urn:microsoft.com/office/officeart/2018/2/layout/IconVerticalSolidList"/>
    <dgm:cxn modelId="{52761DD0-AB30-465C-8BAB-17F6A21A6D0F}" srcId="{3863E60C-82C3-49C2-90AD-E25DFAC3FC80}" destId="{8793A3B0-D7F5-489D-8383-6BCB046536B9}" srcOrd="3" destOrd="0" parTransId="{F5C39790-077A-4B91-905D-B7D1B060F27E}" sibTransId="{C6C3A0DF-D252-4D65-8D07-BD1E8E4E4044}"/>
    <dgm:cxn modelId="{583F4909-3828-4B4A-B68D-24AEB918AFB1}" type="presParOf" srcId="{5508FE04-ABEA-4C23-9D4C-882B9BF1661B}" destId="{82CD08F5-DF0D-4D90-AC95-DE0F81305FDD}" srcOrd="0" destOrd="0" presId="urn:microsoft.com/office/officeart/2018/2/layout/IconVerticalSolidList"/>
    <dgm:cxn modelId="{56DD1F51-3E4F-474B-A386-A5759AF916F5}" type="presParOf" srcId="{82CD08F5-DF0D-4D90-AC95-DE0F81305FDD}" destId="{DB4BFCB5-71CC-4585-8D18-7A3299095DF4}" srcOrd="0" destOrd="0" presId="urn:microsoft.com/office/officeart/2018/2/layout/IconVerticalSolidList"/>
    <dgm:cxn modelId="{C842785B-ACBD-42FD-A8DE-0D04E34968AF}" type="presParOf" srcId="{82CD08F5-DF0D-4D90-AC95-DE0F81305FDD}" destId="{71463B31-358D-41B4-94F5-1E0C439718D3}" srcOrd="1" destOrd="0" presId="urn:microsoft.com/office/officeart/2018/2/layout/IconVerticalSolidList"/>
    <dgm:cxn modelId="{0F055419-CD8F-4E52-AEBF-462FD9C8030A}" type="presParOf" srcId="{82CD08F5-DF0D-4D90-AC95-DE0F81305FDD}" destId="{54DB06BE-82A4-45DC-A33D-BA960537A072}" srcOrd="2" destOrd="0" presId="urn:microsoft.com/office/officeart/2018/2/layout/IconVerticalSolidList"/>
    <dgm:cxn modelId="{7E3468C3-B422-4FF1-BB69-29EFCB1282D4}" type="presParOf" srcId="{82CD08F5-DF0D-4D90-AC95-DE0F81305FDD}" destId="{3BB7B096-6944-4E06-985E-9C6D35B6BF95}" srcOrd="3" destOrd="0" presId="urn:microsoft.com/office/officeart/2018/2/layout/IconVerticalSolidList"/>
    <dgm:cxn modelId="{8CE222D1-4019-4BBF-803F-93D5B11DEB98}" type="presParOf" srcId="{5508FE04-ABEA-4C23-9D4C-882B9BF1661B}" destId="{30DF4DCB-B05D-454E-A38F-D8AAD4B18D12}" srcOrd="1" destOrd="0" presId="urn:microsoft.com/office/officeart/2018/2/layout/IconVerticalSolidList"/>
    <dgm:cxn modelId="{6C0D36E1-699C-4E73-8A4F-8319F612700B}" type="presParOf" srcId="{5508FE04-ABEA-4C23-9D4C-882B9BF1661B}" destId="{FB197F02-D89D-4166-9303-438043340872}" srcOrd="2" destOrd="0" presId="urn:microsoft.com/office/officeart/2018/2/layout/IconVerticalSolidList"/>
    <dgm:cxn modelId="{7360D364-18CE-4575-A5FE-ADFBD3F5B83C}" type="presParOf" srcId="{FB197F02-D89D-4166-9303-438043340872}" destId="{DF7E3239-92B7-4A26-94EC-CE10A79965CC}" srcOrd="0" destOrd="0" presId="urn:microsoft.com/office/officeart/2018/2/layout/IconVerticalSolidList"/>
    <dgm:cxn modelId="{7FF78016-CCF9-43E5-B220-CD10B8122EDB}" type="presParOf" srcId="{FB197F02-D89D-4166-9303-438043340872}" destId="{A288AA28-BDD3-448C-B7FC-5E659A09A62F}" srcOrd="1" destOrd="0" presId="urn:microsoft.com/office/officeart/2018/2/layout/IconVerticalSolidList"/>
    <dgm:cxn modelId="{C368A989-95ED-4CB0-84C5-C131FDC91F16}" type="presParOf" srcId="{FB197F02-D89D-4166-9303-438043340872}" destId="{22065972-3A84-4793-A2A9-B8E3BABFCD7A}" srcOrd="2" destOrd="0" presId="urn:microsoft.com/office/officeart/2018/2/layout/IconVerticalSolidList"/>
    <dgm:cxn modelId="{E7BB9A38-5DE0-47D5-989C-C1775CCF10D1}" type="presParOf" srcId="{FB197F02-D89D-4166-9303-438043340872}" destId="{72F2E10F-7C19-4720-9E69-CBE94B9C4587}" srcOrd="3" destOrd="0" presId="urn:microsoft.com/office/officeart/2018/2/layout/IconVerticalSolidList"/>
    <dgm:cxn modelId="{B764D97A-D128-4684-92DE-A3E47BE57F33}" type="presParOf" srcId="{5508FE04-ABEA-4C23-9D4C-882B9BF1661B}" destId="{75D9CFD2-30FF-4AF0-B0AB-5F35F7306173}" srcOrd="3" destOrd="0" presId="urn:microsoft.com/office/officeart/2018/2/layout/IconVerticalSolidList"/>
    <dgm:cxn modelId="{3BFDFAE8-D56E-4216-B885-4859CD9B55E2}" type="presParOf" srcId="{5508FE04-ABEA-4C23-9D4C-882B9BF1661B}" destId="{6290ABE1-226E-4386-93BE-85FA98FD8611}" srcOrd="4" destOrd="0" presId="urn:microsoft.com/office/officeart/2018/2/layout/IconVerticalSolidList"/>
    <dgm:cxn modelId="{1D0AE039-C2A0-4428-A46F-7C12061441FD}" type="presParOf" srcId="{6290ABE1-226E-4386-93BE-85FA98FD8611}" destId="{F9BFB051-85B3-4EC2-9F91-7A9CE004ADE2}" srcOrd="0" destOrd="0" presId="urn:microsoft.com/office/officeart/2018/2/layout/IconVerticalSolidList"/>
    <dgm:cxn modelId="{35F76099-DF2C-4BD1-A88F-67173A9084CE}" type="presParOf" srcId="{6290ABE1-226E-4386-93BE-85FA98FD8611}" destId="{27D43EFF-7940-4C0E-9828-A41109F208F1}" srcOrd="1" destOrd="0" presId="urn:microsoft.com/office/officeart/2018/2/layout/IconVerticalSolidList"/>
    <dgm:cxn modelId="{D1472BB6-5D02-4BEC-9A23-45A9A9F9AE03}" type="presParOf" srcId="{6290ABE1-226E-4386-93BE-85FA98FD8611}" destId="{00DD4842-DC84-4D25-9806-32DC5500D108}" srcOrd="2" destOrd="0" presId="urn:microsoft.com/office/officeart/2018/2/layout/IconVerticalSolidList"/>
    <dgm:cxn modelId="{3B1132B3-C18E-4026-90EF-6CCD94781418}" type="presParOf" srcId="{6290ABE1-226E-4386-93BE-85FA98FD8611}" destId="{2B741AA7-833A-4366-BE47-B54C3E75FD62}" srcOrd="3" destOrd="0" presId="urn:microsoft.com/office/officeart/2018/2/layout/IconVerticalSolidList"/>
    <dgm:cxn modelId="{CAE10984-F1E0-429B-85DC-3F7068AB6B28}" type="presParOf" srcId="{5508FE04-ABEA-4C23-9D4C-882B9BF1661B}" destId="{C7AAAC13-CE40-4B79-BF2D-CBF5683D3044}" srcOrd="5" destOrd="0" presId="urn:microsoft.com/office/officeart/2018/2/layout/IconVerticalSolidList"/>
    <dgm:cxn modelId="{AB75CC90-A236-4A04-A81F-F57CA00E331C}" type="presParOf" srcId="{5508FE04-ABEA-4C23-9D4C-882B9BF1661B}" destId="{A921234E-07A1-427E-BD5B-CE1C460AB0F2}" srcOrd="6" destOrd="0" presId="urn:microsoft.com/office/officeart/2018/2/layout/IconVerticalSolidList"/>
    <dgm:cxn modelId="{4A7C256D-5F41-4459-BD86-0B5227519C87}" type="presParOf" srcId="{A921234E-07A1-427E-BD5B-CE1C460AB0F2}" destId="{BE5662A1-BFFE-48B7-9152-719F91CF46FA}" srcOrd="0" destOrd="0" presId="urn:microsoft.com/office/officeart/2018/2/layout/IconVerticalSolidList"/>
    <dgm:cxn modelId="{092C49A5-C25E-41FF-AAA3-0B3BB70F754A}" type="presParOf" srcId="{A921234E-07A1-427E-BD5B-CE1C460AB0F2}" destId="{CC3DEF82-B408-4AC8-B299-1CD00448CDEC}" srcOrd="1" destOrd="0" presId="urn:microsoft.com/office/officeart/2018/2/layout/IconVerticalSolidList"/>
    <dgm:cxn modelId="{68A71BEE-18DA-4953-B0B0-FFE2710311F9}" type="presParOf" srcId="{A921234E-07A1-427E-BD5B-CE1C460AB0F2}" destId="{868CBE72-B55A-494F-86C4-09482940C30D}" srcOrd="2" destOrd="0" presId="urn:microsoft.com/office/officeart/2018/2/layout/IconVerticalSolidList"/>
    <dgm:cxn modelId="{6FD7A4D6-8509-4765-8F08-0CEE95189ED7}" type="presParOf" srcId="{A921234E-07A1-427E-BD5B-CE1C460AB0F2}" destId="{02503A4E-8BD1-4ED3-8129-99702B84508E}" srcOrd="3" destOrd="0" presId="urn:microsoft.com/office/officeart/2018/2/layout/IconVerticalSolidList"/>
    <dgm:cxn modelId="{D87681FF-5225-4335-ABC8-F44813CB5E0E}" type="presParOf" srcId="{5508FE04-ABEA-4C23-9D4C-882B9BF1661B}" destId="{FF128C57-FB11-4EDA-BBD6-1A91A5DAE2DA}" srcOrd="7" destOrd="0" presId="urn:microsoft.com/office/officeart/2018/2/layout/IconVerticalSolidList"/>
    <dgm:cxn modelId="{7FE4C0EA-6FF7-4B2F-8372-457F76E8AA94}" type="presParOf" srcId="{5508FE04-ABEA-4C23-9D4C-882B9BF1661B}" destId="{A43F9BB2-84E8-4265-A78B-5EF54F5B4B60}" srcOrd="8" destOrd="0" presId="urn:microsoft.com/office/officeart/2018/2/layout/IconVerticalSolidList"/>
    <dgm:cxn modelId="{ACA27BE5-1E7E-40EE-ABFE-B6C15DD7969E}" type="presParOf" srcId="{A43F9BB2-84E8-4265-A78B-5EF54F5B4B60}" destId="{48AF7A63-EE12-4142-9316-FE3F383797F9}" srcOrd="0" destOrd="0" presId="urn:microsoft.com/office/officeart/2018/2/layout/IconVerticalSolidList"/>
    <dgm:cxn modelId="{DA06BE82-9CBF-4D2B-9A77-B53D180DBFF7}" type="presParOf" srcId="{A43F9BB2-84E8-4265-A78B-5EF54F5B4B60}" destId="{7ABB6DF5-3D40-41D6-9EA7-D15738AF8580}" srcOrd="1" destOrd="0" presId="urn:microsoft.com/office/officeart/2018/2/layout/IconVerticalSolidList"/>
    <dgm:cxn modelId="{31818C6E-1F40-40F9-92B1-34726437B729}" type="presParOf" srcId="{A43F9BB2-84E8-4265-A78B-5EF54F5B4B60}" destId="{7EEDA6F9-231A-409C-BD36-04DAC48E5727}" srcOrd="2" destOrd="0" presId="urn:microsoft.com/office/officeart/2018/2/layout/IconVerticalSolidList"/>
    <dgm:cxn modelId="{9B3EDD02-E883-47DD-89D8-EC862FFF46A8}" type="presParOf" srcId="{A43F9BB2-84E8-4265-A78B-5EF54F5B4B60}" destId="{5AAED43F-F47E-4CC3-90C9-767DA299F0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DDA1FB-6C2D-4D23-85D1-1CD367DD911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8FDC07-E57D-4D61-A3AA-A0821E1FE2E0}">
      <dgm:prSet/>
      <dgm:spPr/>
      <dgm:t>
        <a:bodyPr/>
        <a:lstStyle/>
        <a:p>
          <a:r>
            <a:rPr lang="tr-TR"/>
            <a:t>Secure Shell, ağ üzerinden başka bilgisayara bağlanmak için kullanılan protokoldür.</a:t>
          </a:r>
          <a:endParaRPr lang="en-US"/>
        </a:p>
      </dgm:t>
    </dgm:pt>
    <dgm:pt modelId="{883D6500-0029-47E4-A51A-4E18CA6D3C66}" type="parTrans" cxnId="{BB30AD34-10ED-409D-B1C4-0E4259A559BA}">
      <dgm:prSet/>
      <dgm:spPr/>
      <dgm:t>
        <a:bodyPr/>
        <a:lstStyle/>
        <a:p>
          <a:endParaRPr lang="en-US"/>
        </a:p>
      </dgm:t>
    </dgm:pt>
    <dgm:pt modelId="{A016FBC1-F4EE-442A-B842-2EBB0EEB3DC5}" type="sibTrans" cxnId="{BB30AD34-10ED-409D-B1C4-0E4259A559BA}">
      <dgm:prSet/>
      <dgm:spPr/>
      <dgm:t>
        <a:bodyPr/>
        <a:lstStyle/>
        <a:p>
          <a:endParaRPr lang="en-US"/>
        </a:p>
      </dgm:t>
    </dgm:pt>
    <dgm:pt modelId="{FCB8D95C-873D-447C-BCB9-43A538B857E8}">
      <dgm:prSet/>
      <dgm:spPr/>
      <dgm:t>
        <a:bodyPr/>
        <a:lstStyle/>
        <a:p>
          <a:r>
            <a:rPr lang="tr-TR"/>
            <a:t>Temel özellikleri:</a:t>
          </a:r>
          <a:endParaRPr lang="en-US"/>
        </a:p>
      </dgm:t>
    </dgm:pt>
    <dgm:pt modelId="{14CB9E97-CFEB-4CCE-93D1-39F0C1C1F896}" type="parTrans" cxnId="{CD234A70-9612-41B5-9EFC-B48C4D46FE4B}">
      <dgm:prSet/>
      <dgm:spPr/>
      <dgm:t>
        <a:bodyPr/>
        <a:lstStyle/>
        <a:p>
          <a:endParaRPr lang="en-US"/>
        </a:p>
      </dgm:t>
    </dgm:pt>
    <dgm:pt modelId="{1CA6AF95-815A-46B9-8176-D2D58E9FDBFC}" type="sibTrans" cxnId="{CD234A70-9612-41B5-9EFC-B48C4D46FE4B}">
      <dgm:prSet/>
      <dgm:spPr/>
      <dgm:t>
        <a:bodyPr/>
        <a:lstStyle/>
        <a:p>
          <a:endParaRPr lang="en-US"/>
        </a:p>
      </dgm:t>
    </dgm:pt>
    <dgm:pt modelId="{A5E142B5-ECBF-468D-BDA4-6CE9FEE579B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tr-TR"/>
            <a:t>Güvenlik</a:t>
          </a:r>
          <a:endParaRPr lang="en-US"/>
        </a:p>
      </dgm:t>
    </dgm:pt>
    <dgm:pt modelId="{691959BC-67ED-43F8-9234-336851181E1A}" type="parTrans" cxnId="{E02D100E-14AA-43DB-9B72-BB0093FD48D6}">
      <dgm:prSet/>
      <dgm:spPr/>
      <dgm:t>
        <a:bodyPr/>
        <a:lstStyle/>
        <a:p>
          <a:endParaRPr lang="en-US"/>
        </a:p>
      </dgm:t>
    </dgm:pt>
    <dgm:pt modelId="{E0C8EAF0-6F74-4839-A58D-6D0E042AD1BE}" type="sibTrans" cxnId="{E02D100E-14AA-43DB-9B72-BB0093FD48D6}">
      <dgm:prSet/>
      <dgm:spPr/>
      <dgm:t>
        <a:bodyPr/>
        <a:lstStyle/>
        <a:p>
          <a:endParaRPr lang="en-US"/>
        </a:p>
      </dgm:t>
    </dgm:pt>
    <dgm:pt modelId="{EFF089AF-EB5A-41E2-B41D-50972D81DE7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tr-TR" dirty="0"/>
            <a:t>Kimlik doğrulama</a:t>
          </a:r>
          <a:endParaRPr lang="en-US" dirty="0"/>
        </a:p>
      </dgm:t>
    </dgm:pt>
    <dgm:pt modelId="{050394A4-C23D-47C5-BC57-C8CC7F63EA68}" type="parTrans" cxnId="{9B55551C-E80C-47C3-A2FD-51F86F6D051E}">
      <dgm:prSet/>
      <dgm:spPr/>
      <dgm:t>
        <a:bodyPr/>
        <a:lstStyle/>
        <a:p>
          <a:endParaRPr lang="en-US"/>
        </a:p>
      </dgm:t>
    </dgm:pt>
    <dgm:pt modelId="{BE65BD5A-96D8-4A7C-A09E-19476BAC7CB6}" type="sibTrans" cxnId="{9B55551C-E80C-47C3-A2FD-51F86F6D051E}">
      <dgm:prSet/>
      <dgm:spPr/>
      <dgm:t>
        <a:bodyPr/>
        <a:lstStyle/>
        <a:p>
          <a:endParaRPr lang="en-US"/>
        </a:p>
      </dgm:t>
    </dgm:pt>
    <dgm:pt modelId="{600F9E54-045E-403D-BBC2-05DD28EDE54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tr-TR" dirty="0"/>
            <a:t>Uzak yönetim</a:t>
          </a:r>
          <a:endParaRPr lang="en-US" dirty="0"/>
        </a:p>
      </dgm:t>
    </dgm:pt>
    <dgm:pt modelId="{F268A063-F418-4A94-B4BD-5772363808A8}" type="parTrans" cxnId="{798C7BC0-8024-4CFB-9B59-0AD254B31D1C}">
      <dgm:prSet/>
      <dgm:spPr/>
      <dgm:t>
        <a:bodyPr/>
        <a:lstStyle/>
        <a:p>
          <a:endParaRPr lang="en-US"/>
        </a:p>
      </dgm:t>
    </dgm:pt>
    <dgm:pt modelId="{93D5E98D-7578-4AC3-B120-56EF85DD6F5C}" type="sibTrans" cxnId="{798C7BC0-8024-4CFB-9B59-0AD254B31D1C}">
      <dgm:prSet/>
      <dgm:spPr/>
      <dgm:t>
        <a:bodyPr/>
        <a:lstStyle/>
        <a:p>
          <a:endParaRPr lang="en-US"/>
        </a:p>
      </dgm:t>
    </dgm:pt>
    <dgm:pt modelId="{7ACB10C0-F4D4-40E7-8E06-2C0EE2C46131}" type="pres">
      <dgm:prSet presAssocID="{B0DDA1FB-6C2D-4D23-85D1-1CD367DD9119}" presName="root" presStyleCnt="0">
        <dgm:presLayoutVars>
          <dgm:dir/>
          <dgm:resizeHandles val="exact"/>
        </dgm:presLayoutVars>
      </dgm:prSet>
      <dgm:spPr/>
    </dgm:pt>
    <dgm:pt modelId="{F76DA216-57A9-42EF-A22A-2E02271D19A8}" type="pres">
      <dgm:prSet presAssocID="{148FDC07-E57D-4D61-A3AA-A0821E1FE2E0}" presName="compNode" presStyleCnt="0"/>
      <dgm:spPr/>
    </dgm:pt>
    <dgm:pt modelId="{B38834AB-4AA0-43E0-8051-79520ACAE5B2}" type="pres">
      <dgm:prSet presAssocID="{148FDC07-E57D-4D61-A3AA-A0821E1FE2E0}" presName="bgRect" presStyleLbl="bgShp" presStyleIdx="0" presStyleCnt="2"/>
      <dgm:spPr/>
    </dgm:pt>
    <dgm:pt modelId="{07473CFF-FBFA-484A-B17D-EDF4238767A3}" type="pres">
      <dgm:prSet presAssocID="{148FDC07-E57D-4D61-A3AA-A0821E1FE2E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ucu"/>
        </a:ext>
      </dgm:extLst>
    </dgm:pt>
    <dgm:pt modelId="{1828BFAA-1213-49A8-BB56-40730BFB3B0E}" type="pres">
      <dgm:prSet presAssocID="{148FDC07-E57D-4D61-A3AA-A0821E1FE2E0}" presName="spaceRect" presStyleCnt="0"/>
      <dgm:spPr/>
    </dgm:pt>
    <dgm:pt modelId="{FF8A14F1-2A56-4781-B989-A9C058D765C8}" type="pres">
      <dgm:prSet presAssocID="{148FDC07-E57D-4D61-A3AA-A0821E1FE2E0}" presName="parTx" presStyleLbl="revTx" presStyleIdx="0" presStyleCnt="3">
        <dgm:presLayoutVars>
          <dgm:chMax val="0"/>
          <dgm:chPref val="0"/>
        </dgm:presLayoutVars>
      </dgm:prSet>
      <dgm:spPr/>
    </dgm:pt>
    <dgm:pt modelId="{FE7C6EC1-21AF-4655-A223-EC9F4ED8C631}" type="pres">
      <dgm:prSet presAssocID="{A016FBC1-F4EE-442A-B842-2EBB0EEB3DC5}" presName="sibTrans" presStyleCnt="0"/>
      <dgm:spPr/>
    </dgm:pt>
    <dgm:pt modelId="{1292F938-1DE5-4D50-91FB-04C1E00213D9}" type="pres">
      <dgm:prSet presAssocID="{FCB8D95C-873D-447C-BCB9-43A538B857E8}" presName="compNode" presStyleCnt="0"/>
      <dgm:spPr/>
    </dgm:pt>
    <dgm:pt modelId="{56453321-78B0-4F1E-8B75-56C3EC769F98}" type="pres">
      <dgm:prSet presAssocID="{FCB8D95C-873D-447C-BCB9-43A538B857E8}" presName="bgRect" presStyleLbl="bgShp" presStyleIdx="1" presStyleCnt="2"/>
      <dgm:spPr/>
    </dgm:pt>
    <dgm:pt modelId="{4044A82D-4B5B-4EDA-9520-8C460203F38E}" type="pres">
      <dgm:prSet presAssocID="{FCB8D95C-873D-447C-BCB9-43A538B857E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litle"/>
        </a:ext>
      </dgm:extLst>
    </dgm:pt>
    <dgm:pt modelId="{2A9F246E-B556-400F-A07D-CAFC088CEAB3}" type="pres">
      <dgm:prSet presAssocID="{FCB8D95C-873D-447C-BCB9-43A538B857E8}" presName="spaceRect" presStyleCnt="0"/>
      <dgm:spPr/>
    </dgm:pt>
    <dgm:pt modelId="{C05381F5-87E2-43E9-973A-4DB26C279D18}" type="pres">
      <dgm:prSet presAssocID="{FCB8D95C-873D-447C-BCB9-43A538B857E8}" presName="parTx" presStyleLbl="revTx" presStyleIdx="1" presStyleCnt="3">
        <dgm:presLayoutVars>
          <dgm:chMax val="0"/>
          <dgm:chPref val="0"/>
        </dgm:presLayoutVars>
      </dgm:prSet>
      <dgm:spPr/>
    </dgm:pt>
    <dgm:pt modelId="{B6AC3B46-C9D6-4B15-85C8-42D3437DD195}" type="pres">
      <dgm:prSet presAssocID="{FCB8D95C-873D-447C-BCB9-43A538B857E8}" presName="desTx" presStyleLbl="revTx" presStyleIdx="2" presStyleCnt="3" custScaleY="154884">
        <dgm:presLayoutVars/>
      </dgm:prSet>
      <dgm:spPr/>
    </dgm:pt>
  </dgm:ptLst>
  <dgm:cxnLst>
    <dgm:cxn modelId="{E02D100E-14AA-43DB-9B72-BB0093FD48D6}" srcId="{FCB8D95C-873D-447C-BCB9-43A538B857E8}" destId="{A5E142B5-ECBF-468D-BDA4-6CE9FEE579BD}" srcOrd="0" destOrd="0" parTransId="{691959BC-67ED-43F8-9234-336851181E1A}" sibTransId="{E0C8EAF0-6F74-4839-A58D-6D0E042AD1BE}"/>
    <dgm:cxn modelId="{78421F11-C949-4A98-8EE0-BD7048163D7E}" type="presOf" srcId="{B0DDA1FB-6C2D-4D23-85D1-1CD367DD9119}" destId="{7ACB10C0-F4D4-40E7-8E06-2C0EE2C46131}" srcOrd="0" destOrd="0" presId="urn:microsoft.com/office/officeart/2018/2/layout/IconVerticalSolidList"/>
    <dgm:cxn modelId="{9B55551C-E80C-47C3-A2FD-51F86F6D051E}" srcId="{FCB8D95C-873D-447C-BCB9-43A538B857E8}" destId="{EFF089AF-EB5A-41E2-B41D-50972D81DE77}" srcOrd="1" destOrd="0" parTransId="{050394A4-C23D-47C5-BC57-C8CC7F63EA68}" sibTransId="{BE65BD5A-96D8-4A7C-A09E-19476BAC7CB6}"/>
    <dgm:cxn modelId="{BB30AD34-10ED-409D-B1C4-0E4259A559BA}" srcId="{B0DDA1FB-6C2D-4D23-85D1-1CD367DD9119}" destId="{148FDC07-E57D-4D61-A3AA-A0821E1FE2E0}" srcOrd="0" destOrd="0" parTransId="{883D6500-0029-47E4-A51A-4E18CA6D3C66}" sibTransId="{A016FBC1-F4EE-442A-B842-2EBB0EEB3DC5}"/>
    <dgm:cxn modelId="{B7BEFD41-1D11-4BF3-9ED1-FCB080B1F2CD}" type="presOf" srcId="{A5E142B5-ECBF-468D-BDA4-6CE9FEE579BD}" destId="{B6AC3B46-C9D6-4B15-85C8-42D3437DD195}" srcOrd="0" destOrd="0" presId="urn:microsoft.com/office/officeart/2018/2/layout/IconVerticalSolidList"/>
    <dgm:cxn modelId="{A1088E4E-14A7-4B2F-A3C9-271738F0D52D}" type="presOf" srcId="{EFF089AF-EB5A-41E2-B41D-50972D81DE77}" destId="{B6AC3B46-C9D6-4B15-85C8-42D3437DD195}" srcOrd="0" destOrd="1" presId="urn:microsoft.com/office/officeart/2018/2/layout/IconVerticalSolidList"/>
    <dgm:cxn modelId="{CD234A70-9612-41B5-9EFC-B48C4D46FE4B}" srcId="{B0DDA1FB-6C2D-4D23-85D1-1CD367DD9119}" destId="{FCB8D95C-873D-447C-BCB9-43A538B857E8}" srcOrd="1" destOrd="0" parTransId="{14CB9E97-CFEB-4CCE-93D1-39F0C1C1F896}" sibTransId="{1CA6AF95-815A-46B9-8176-D2D58E9FDBFC}"/>
    <dgm:cxn modelId="{2BFC7A59-56E7-487E-A250-361C3CE7E2B8}" type="presOf" srcId="{600F9E54-045E-403D-BBC2-05DD28EDE54B}" destId="{B6AC3B46-C9D6-4B15-85C8-42D3437DD195}" srcOrd="0" destOrd="2" presId="urn:microsoft.com/office/officeart/2018/2/layout/IconVerticalSolidList"/>
    <dgm:cxn modelId="{798C7BC0-8024-4CFB-9B59-0AD254B31D1C}" srcId="{FCB8D95C-873D-447C-BCB9-43A538B857E8}" destId="{600F9E54-045E-403D-BBC2-05DD28EDE54B}" srcOrd="2" destOrd="0" parTransId="{F268A063-F418-4A94-B4BD-5772363808A8}" sibTransId="{93D5E98D-7578-4AC3-B120-56EF85DD6F5C}"/>
    <dgm:cxn modelId="{6E38CBEC-989C-4185-84B8-821E50C7B931}" type="presOf" srcId="{FCB8D95C-873D-447C-BCB9-43A538B857E8}" destId="{C05381F5-87E2-43E9-973A-4DB26C279D18}" srcOrd="0" destOrd="0" presId="urn:microsoft.com/office/officeart/2018/2/layout/IconVerticalSolidList"/>
    <dgm:cxn modelId="{6184E5F5-98B2-4B98-B695-8AA19FC6A296}" type="presOf" srcId="{148FDC07-E57D-4D61-A3AA-A0821E1FE2E0}" destId="{FF8A14F1-2A56-4781-B989-A9C058D765C8}" srcOrd="0" destOrd="0" presId="urn:microsoft.com/office/officeart/2018/2/layout/IconVerticalSolidList"/>
    <dgm:cxn modelId="{6F758E71-6A69-4207-9565-F71773602E68}" type="presParOf" srcId="{7ACB10C0-F4D4-40E7-8E06-2C0EE2C46131}" destId="{F76DA216-57A9-42EF-A22A-2E02271D19A8}" srcOrd="0" destOrd="0" presId="urn:microsoft.com/office/officeart/2018/2/layout/IconVerticalSolidList"/>
    <dgm:cxn modelId="{5B9DEE03-E56B-4FF4-8266-A850B3CB8127}" type="presParOf" srcId="{F76DA216-57A9-42EF-A22A-2E02271D19A8}" destId="{B38834AB-4AA0-43E0-8051-79520ACAE5B2}" srcOrd="0" destOrd="0" presId="urn:microsoft.com/office/officeart/2018/2/layout/IconVerticalSolidList"/>
    <dgm:cxn modelId="{A5BD163A-2EB4-4AD8-B5AC-C65517C7EA67}" type="presParOf" srcId="{F76DA216-57A9-42EF-A22A-2E02271D19A8}" destId="{07473CFF-FBFA-484A-B17D-EDF4238767A3}" srcOrd="1" destOrd="0" presId="urn:microsoft.com/office/officeart/2018/2/layout/IconVerticalSolidList"/>
    <dgm:cxn modelId="{4957AF52-1986-40D4-AAB6-F27078E5D4A9}" type="presParOf" srcId="{F76DA216-57A9-42EF-A22A-2E02271D19A8}" destId="{1828BFAA-1213-49A8-BB56-40730BFB3B0E}" srcOrd="2" destOrd="0" presId="urn:microsoft.com/office/officeart/2018/2/layout/IconVerticalSolidList"/>
    <dgm:cxn modelId="{B2592E56-9620-42AC-8646-477082C3190E}" type="presParOf" srcId="{F76DA216-57A9-42EF-A22A-2E02271D19A8}" destId="{FF8A14F1-2A56-4781-B989-A9C058D765C8}" srcOrd="3" destOrd="0" presId="urn:microsoft.com/office/officeart/2018/2/layout/IconVerticalSolidList"/>
    <dgm:cxn modelId="{8751EA85-3349-4EAA-A0CE-D718C443B318}" type="presParOf" srcId="{7ACB10C0-F4D4-40E7-8E06-2C0EE2C46131}" destId="{FE7C6EC1-21AF-4655-A223-EC9F4ED8C631}" srcOrd="1" destOrd="0" presId="urn:microsoft.com/office/officeart/2018/2/layout/IconVerticalSolidList"/>
    <dgm:cxn modelId="{993CF041-2887-4B4C-8C79-54D338E85E95}" type="presParOf" srcId="{7ACB10C0-F4D4-40E7-8E06-2C0EE2C46131}" destId="{1292F938-1DE5-4D50-91FB-04C1E00213D9}" srcOrd="2" destOrd="0" presId="urn:microsoft.com/office/officeart/2018/2/layout/IconVerticalSolidList"/>
    <dgm:cxn modelId="{A1F31DA2-F6AA-45B3-AF05-44B9EB8A6D49}" type="presParOf" srcId="{1292F938-1DE5-4D50-91FB-04C1E00213D9}" destId="{56453321-78B0-4F1E-8B75-56C3EC769F98}" srcOrd="0" destOrd="0" presId="urn:microsoft.com/office/officeart/2018/2/layout/IconVerticalSolidList"/>
    <dgm:cxn modelId="{03811A04-F500-43E0-A2AC-370D0A39BB01}" type="presParOf" srcId="{1292F938-1DE5-4D50-91FB-04C1E00213D9}" destId="{4044A82D-4B5B-4EDA-9520-8C460203F38E}" srcOrd="1" destOrd="0" presId="urn:microsoft.com/office/officeart/2018/2/layout/IconVerticalSolidList"/>
    <dgm:cxn modelId="{3A7B15BF-0167-4BFC-A031-BD6E6BE5A9CB}" type="presParOf" srcId="{1292F938-1DE5-4D50-91FB-04C1E00213D9}" destId="{2A9F246E-B556-400F-A07D-CAFC088CEAB3}" srcOrd="2" destOrd="0" presId="urn:microsoft.com/office/officeart/2018/2/layout/IconVerticalSolidList"/>
    <dgm:cxn modelId="{342B1381-0CFB-4F94-8321-5E9062726049}" type="presParOf" srcId="{1292F938-1DE5-4D50-91FB-04C1E00213D9}" destId="{C05381F5-87E2-43E9-973A-4DB26C279D18}" srcOrd="3" destOrd="0" presId="urn:microsoft.com/office/officeart/2018/2/layout/IconVerticalSolidList"/>
    <dgm:cxn modelId="{5AAD2EAB-857E-44F6-8C65-BB5006DDBDAD}" type="presParOf" srcId="{1292F938-1DE5-4D50-91FB-04C1E00213D9}" destId="{B6AC3B46-C9D6-4B15-85C8-42D3437DD19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45035E-111C-41CD-B364-3823CE873D1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0BB00A-52B9-4A89-80F6-6C79582E7C36}">
      <dgm:prSet/>
      <dgm:spPr/>
      <dgm:t>
        <a:bodyPr/>
        <a:lstStyle/>
        <a:p>
          <a:r>
            <a:rPr lang="tr-TR"/>
            <a:t>«sudo docker login»</a:t>
          </a:r>
          <a:endParaRPr lang="en-US"/>
        </a:p>
      </dgm:t>
    </dgm:pt>
    <dgm:pt modelId="{2B6701B8-9AD6-4A35-A2B7-66931FA6FE43}" type="parTrans" cxnId="{88A3CCA2-3DBD-4A98-A2BD-416E1E94A11E}">
      <dgm:prSet/>
      <dgm:spPr/>
      <dgm:t>
        <a:bodyPr/>
        <a:lstStyle/>
        <a:p>
          <a:endParaRPr lang="en-US"/>
        </a:p>
      </dgm:t>
    </dgm:pt>
    <dgm:pt modelId="{A0282917-93D8-48B4-A8D6-A8332808D001}" type="sibTrans" cxnId="{88A3CCA2-3DBD-4A98-A2BD-416E1E94A11E}">
      <dgm:prSet/>
      <dgm:spPr/>
      <dgm:t>
        <a:bodyPr/>
        <a:lstStyle/>
        <a:p>
          <a:endParaRPr lang="en-US"/>
        </a:p>
      </dgm:t>
    </dgm:pt>
    <dgm:pt modelId="{4C72B03F-4C62-42CE-AD30-C3A525C1DC58}">
      <dgm:prSet/>
      <dgm:spPr/>
      <dgm:t>
        <a:bodyPr/>
        <a:lstStyle/>
        <a:p>
          <a:r>
            <a:rPr lang="tr-TR"/>
            <a:t>«sudo docker build -t talipcakir/apache_tomcat_deployment .»</a:t>
          </a:r>
          <a:endParaRPr lang="en-US"/>
        </a:p>
      </dgm:t>
    </dgm:pt>
    <dgm:pt modelId="{FF880EE3-FA49-41E6-B6B1-7926C4C59A7E}" type="parTrans" cxnId="{5E7206A1-3C41-4A6D-BBA3-C6CD286DF5EC}">
      <dgm:prSet/>
      <dgm:spPr/>
      <dgm:t>
        <a:bodyPr/>
        <a:lstStyle/>
        <a:p>
          <a:endParaRPr lang="en-US"/>
        </a:p>
      </dgm:t>
    </dgm:pt>
    <dgm:pt modelId="{85F54403-14AF-4608-A8DB-7FF5A4F27E11}" type="sibTrans" cxnId="{5E7206A1-3C41-4A6D-BBA3-C6CD286DF5EC}">
      <dgm:prSet/>
      <dgm:spPr/>
      <dgm:t>
        <a:bodyPr/>
        <a:lstStyle/>
        <a:p>
          <a:endParaRPr lang="en-US"/>
        </a:p>
      </dgm:t>
    </dgm:pt>
    <dgm:pt modelId="{9A469747-0F1C-4B33-97ED-67C901793D19}">
      <dgm:prSet/>
      <dgm:spPr/>
      <dgm:t>
        <a:bodyPr/>
        <a:lstStyle/>
        <a:p>
          <a:r>
            <a:rPr lang="tr-TR"/>
            <a:t>«sudo docker push talipcakir/apache_tomcat_deployment»</a:t>
          </a:r>
          <a:endParaRPr lang="en-US"/>
        </a:p>
      </dgm:t>
    </dgm:pt>
    <dgm:pt modelId="{79705965-1786-49FC-BF01-347C93D6917E}" type="parTrans" cxnId="{7E69CE71-4FB3-4C8F-9095-878FA5ED6781}">
      <dgm:prSet/>
      <dgm:spPr/>
      <dgm:t>
        <a:bodyPr/>
        <a:lstStyle/>
        <a:p>
          <a:endParaRPr lang="en-US"/>
        </a:p>
      </dgm:t>
    </dgm:pt>
    <dgm:pt modelId="{AFD7859A-6DA4-49ED-A66D-82126398E18E}" type="sibTrans" cxnId="{7E69CE71-4FB3-4C8F-9095-878FA5ED6781}">
      <dgm:prSet/>
      <dgm:spPr/>
      <dgm:t>
        <a:bodyPr/>
        <a:lstStyle/>
        <a:p>
          <a:endParaRPr lang="en-US"/>
        </a:p>
      </dgm:t>
    </dgm:pt>
    <dgm:pt modelId="{012FA522-D6BE-487A-9ACC-D2DE5BB9C9BE}" type="pres">
      <dgm:prSet presAssocID="{4045035E-111C-41CD-B364-3823CE873D1D}" presName="root" presStyleCnt="0">
        <dgm:presLayoutVars>
          <dgm:dir/>
          <dgm:resizeHandles val="exact"/>
        </dgm:presLayoutVars>
      </dgm:prSet>
      <dgm:spPr/>
    </dgm:pt>
    <dgm:pt modelId="{AC565D85-02FE-4B78-8120-51CCBDFAF6C9}" type="pres">
      <dgm:prSet presAssocID="{E20BB00A-52B9-4A89-80F6-6C79582E7C36}" presName="compNode" presStyleCnt="0"/>
      <dgm:spPr/>
    </dgm:pt>
    <dgm:pt modelId="{D4404F21-E520-4B01-A88D-C48CAC2501F7}" type="pres">
      <dgm:prSet presAssocID="{E20BB00A-52B9-4A89-80F6-6C79582E7C36}" presName="bgRect" presStyleLbl="bgShp" presStyleIdx="0" presStyleCnt="3"/>
      <dgm:spPr/>
    </dgm:pt>
    <dgm:pt modelId="{05F5D36B-C1B3-4551-91CF-B567343BFBB5}" type="pres">
      <dgm:prSet presAssocID="{E20BB00A-52B9-4A89-80F6-6C79582E7C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t Yazı"/>
        </a:ext>
      </dgm:extLst>
    </dgm:pt>
    <dgm:pt modelId="{25E519ED-1661-435B-9004-B8416E998A53}" type="pres">
      <dgm:prSet presAssocID="{E20BB00A-52B9-4A89-80F6-6C79582E7C36}" presName="spaceRect" presStyleCnt="0"/>
      <dgm:spPr/>
    </dgm:pt>
    <dgm:pt modelId="{F92299EF-58C1-45F1-87F3-F7BE73E0B872}" type="pres">
      <dgm:prSet presAssocID="{E20BB00A-52B9-4A89-80F6-6C79582E7C36}" presName="parTx" presStyleLbl="revTx" presStyleIdx="0" presStyleCnt="3">
        <dgm:presLayoutVars>
          <dgm:chMax val="0"/>
          <dgm:chPref val="0"/>
        </dgm:presLayoutVars>
      </dgm:prSet>
      <dgm:spPr/>
    </dgm:pt>
    <dgm:pt modelId="{78544AF8-C665-44B0-9321-411D274BABF5}" type="pres">
      <dgm:prSet presAssocID="{A0282917-93D8-48B4-A8D6-A8332808D001}" presName="sibTrans" presStyleCnt="0"/>
      <dgm:spPr/>
    </dgm:pt>
    <dgm:pt modelId="{AC0C6F40-7D3B-4719-A9F6-49C9C95A8798}" type="pres">
      <dgm:prSet presAssocID="{4C72B03F-4C62-42CE-AD30-C3A525C1DC58}" presName="compNode" presStyleCnt="0"/>
      <dgm:spPr/>
    </dgm:pt>
    <dgm:pt modelId="{DB33D4D5-C0F2-4E71-B7F4-2578F74A60B6}" type="pres">
      <dgm:prSet presAssocID="{4C72B03F-4C62-42CE-AD30-C3A525C1DC58}" presName="bgRect" presStyleLbl="bgShp" presStyleIdx="1" presStyleCnt="3"/>
      <dgm:spPr/>
    </dgm:pt>
    <dgm:pt modelId="{8B6D9EA6-F64D-4D32-BCB5-886CB1822AE8}" type="pres">
      <dgm:prSet presAssocID="{4C72B03F-4C62-42CE-AD30-C3A525C1DC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i tabanı"/>
        </a:ext>
      </dgm:extLst>
    </dgm:pt>
    <dgm:pt modelId="{CDE0EE7F-B331-4971-945E-0D692947E852}" type="pres">
      <dgm:prSet presAssocID="{4C72B03F-4C62-42CE-AD30-C3A525C1DC58}" presName="spaceRect" presStyleCnt="0"/>
      <dgm:spPr/>
    </dgm:pt>
    <dgm:pt modelId="{C6B05CCA-8422-4852-8F68-602C0F14CD82}" type="pres">
      <dgm:prSet presAssocID="{4C72B03F-4C62-42CE-AD30-C3A525C1DC58}" presName="parTx" presStyleLbl="revTx" presStyleIdx="1" presStyleCnt="3">
        <dgm:presLayoutVars>
          <dgm:chMax val="0"/>
          <dgm:chPref val="0"/>
        </dgm:presLayoutVars>
      </dgm:prSet>
      <dgm:spPr/>
    </dgm:pt>
    <dgm:pt modelId="{946E71D5-B309-4C60-99DB-7E806F25AF46}" type="pres">
      <dgm:prSet presAssocID="{85F54403-14AF-4608-A8DB-7FF5A4F27E11}" presName="sibTrans" presStyleCnt="0"/>
      <dgm:spPr/>
    </dgm:pt>
    <dgm:pt modelId="{90606EAC-B09C-4017-852F-09CE114433C9}" type="pres">
      <dgm:prSet presAssocID="{9A469747-0F1C-4B33-97ED-67C901793D19}" presName="compNode" presStyleCnt="0"/>
      <dgm:spPr/>
    </dgm:pt>
    <dgm:pt modelId="{21AA3A4B-10B0-4DC4-9D92-3F019F827866}" type="pres">
      <dgm:prSet presAssocID="{9A469747-0F1C-4B33-97ED-67C901793D19}" presName="bgRect" presStyleLbl="bgShp" presStyleIdx="2" presStyleCnt="3"/>
      <dgm:spPr/>
    </dgm:pt>
    <dgm:pt modelId="{9E1D45ED-E370-4DA8-8498-D9B4D5B2DC69}" type="pres">
      <dgm:prSet presAssocID="{9A469747-0F1C-4B33-97ED-67C901793D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ele"/>
        </a:ext>
      </dgm:extLst>
    </dgm:pt>
    <dgm:pt modelId="{242BA762-56AE-4E2B-8CB7-38EF85CE5854}" type="pres">
      <dgm:prSet presAssocID="{9A469747-0F1C-4B33-97ED-67C901793D19}" presName="spaceRect" presStyleCnt="0"/>
      <dgm:spPr/>
    </dgm:pt>
    <dgm:pt modelId="{D150083A-3E77-46D0-A87D-0464FA2D5893}" type="pres">
      <dgm:prSet presAssocID="{9A469747-0F1C-4B33-97ED-67C901793D1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AE31001-0011-4295-BCDB-2D627C83881D}" type="presOf" srcId="{4045035E-111C-41CD-B364-3823CE873D1D}" destId="{012FA522-D6BE-487A-9ACC-D2DE5BB9C9BE}" srcOrd="0" destOrd="0" presId="urn:microsoft.com/office/officeart/2018/2/layout/IconVerticalSolidList"/>
    <dgm:cxn modelId="{7E69CE71-4FB3-4C8F-9095-878FA5ED6781}" srcId="{4045035E-111C-41CD-B364-3823CE873D1D}" destId="{9A469747-0F1C-4B33-97ED-67C901793D19}" srcOrd="2" destOrd="0" parTransId="{79705965-1786-49FC-BF01-347C93D6917E}" sibTransId="{AFD7859A-6DA4-49ED-A66D-82126398E18E}"/>
    <dgm:cxn modelId="{78BE2E92-FBC5-4596-A907-120C69BBDD49}" type="presOf" srcId="{E20BB00A-52B9-4A89-80F6-6C79582E7C36}" destId="{F92299EF-58C1-45F1-87F3-F7BE73E0B872}" srcOrd="0" destOrd="0" presId="urn:microsoft.com/office/officeart/2018/2/layout/IconVerticalSolidList"/>
    <dgm:cxn modelId="{5E7206A1-3C41-4A6D-BBA3-C6CD286DF5EC}" srcId="{4045035E-111C-41CD-B364-3823CE873D1D}" destId="{4C72B03F-4C62-42CE-AD30-C3A525C1DC58}" srcOrd="1" destOrd="0" parTransId="{FF880EE3-FA49-41E6-B6B1-7926C4C59A7E}" sibTransId="{85F54403-14AF-4608-A8DB-7FF5A4F27E11}"/>
    <dgm:cxn modelId="{88A3CCA2-3DBD-4A98-A2BD-416E1E94A11E}" srcId="{4045035E-111C-41CD-B364-3823CE873D1D}" destId="{E20BB00A-52B9-4A89-80F6-6C79582E7C36}" srcOrd="0" destOrd="0" parTransId="{2B6701B8-9AD6-4A35-A2B7-66931FA6FE43}" sibTransId="{A0282917-93D8-48B4-A8D6-A8332808D001}"/>
    <dgm:cxn modelId="{CB7888B2-720B-42E1-9563-4CDF7B5558CD}" type="presOf" srcId="{9A469747-0F1C-4B33-97ED-67C901793D19}" destId="{D150083A-3E77-46D0-A87D-0464FA2D5893}" srcOrd="0" destOrd="0" presId="urn:microsoft.com/office/officeart/2018/2/layout/IconVerticalSolidList"/>
    <dgm:cxn modelId="{917BA6DD-279C-495A-AF6D-9FB777464AC8}" type="presOf" srcId="{4C72B03F-4C62-42CE-AD30-C3A525C1DC58}" destId="{C6B05CCA-8422-4852-8F68-602C0F14CD82}" srcOrd="0" destOrd="0" presId="urn:microsoft.com/office/officeart/2018/2/layout/IconVerticalSolidList"/>
    <dgm:cxn modelId="{F4B3FC6A-F234-4F2E-875B-F4EE0B05776F}" type="presParOf" srcId="{012FA522-D6BE-487A-9ACC-D2DE5BB9C9BE}" destId="{AC565D85-02FE-4B78-8120-51CCBDFAF6C9}" srcOrd="0" destOrd="0" presId="urn:microsoft.com/office/officeart/2018/2/layout/IconVerticalSolidList"/>
    <dgm:cxn modelId="{B8943BBD-0C8D-4DB5-AF50-1EC33E0B792D}" type="presParOf" srcId="{AC565D85-02FE-4B78-8120-51CCBDFAF6C9}" destId="{D4404F21-E520-4B01-A88D-C48CAC2501F7}" srcOrd="0" destOrd="0" presId="urn:microsoft.com/office/officeart/2018/2/layout/IconVerticalSolidList"/>
    <dgm:cxn modelId="{F583286D-9396-41E1-AE9D-33A04F2C8EE6}" type="presParOf" srcId="{AC565D85-02FE-4B78-8120-51CCBDFAF6C9}" destId="{05F5D36B-C1B3-4551-91CF-B567343BFBB5}" srcOrd="1" destOrd="0" presId="urn:microsoft.com/office/officeart/2018/2/layout/IconVerticalSolidList"/>
    <dgm:cxn modelId="{CD503247-5B26-4E56-AB05-3DFDB138047D}" type="presParOf" srcId="{AC565D85-02FE-4B78-8120-51CCBDFAF6C9}" destId="{25E519ED-1661-435B-9004-B8416E998A53}" srcOrd="2" destOrd="0" presId="urn:microsoft.com/office/officeart/2018/2/layout/IconVerticalSolidList"/>
    <dgm:cxn modelId="{DB1D90BA-8A72-4EA9-AD49-9C412371209E}" type="presParOf" srcId="{AC565D85-02FE-4B78-8120-51CCBDFAF6C9}" destId="{F92299EF-58C1-45F1-87F3-F7BE73E0B872}" srcOrd="3" destOrd="0" presId="urn:microsoft.com/office/officeart/2018/2/layout/IconVerticalSolidList"/>
    <dgm:cxn modelId="{81BCA908-72DD-4FFB-9726-541176308D40}" type="presParOf" srcId="{012FA522-D6BE-487A-9ACC-D2DE5BB9C9BE}" destId="{78544AF8-C665-44B0-9321-411D274BABF5}" srcOrd="1" destOrd="0" presId="urn:microsoft.com/office/officeart/2018/2/layout/IconVerticalSolidList"/>
    <dgm:cxn modelId="{441A1F41-72AE-4A7A-BD69-5F1854E79519}" type="presParOf" srcId="{012FA522-D6BE-487A-9ACC-D2DE5BB9C9BE}" destId="{AC0C6F40-7D3B-4719-A9F6-49C9C95A8798}" srcOrd="2" destOrd="0" presId="urn:microsoft.com/office/officeart/2018/2/layout/IconVerticalSolidList"/>
    <dgm:cxn modelId="{213C42B6-70AE-43D8-A407-4A5B9ADB394E}" type="presParOf" srcId="{AC0C6F40-7D3B-4719-A9F6-49C9C95A8798}" destId="{DB33D4D5-C0F2-4E71-B7F4-2578F74A60B6}" srcOrd="0" destOrd="0" presId="urn:microsoft.com/office/officeart/2018/2/layout/IconVerticalSolidList"/>
    <dgm:cxn modelId="{24B290A2-9879-4A94-B8E5-DA332B0558C2}" type="presParOf" srcId="{AC0C6F40-7D3B-4719-A9F6-49C9C95A8798}" destId="{8B6D9EA6-F64D-4D32-BCB5-886CB1822AE8}" srcOrd="1" destOrd="0" presId="urn:microsoft.com/office/officeart/2018/2/layout/IconVerticalSolidList"/>
    <dgm:cxn modelId="{5F5659D4-BFBC-4724-9AFC-D0092BE050FB}" type="presParOf" srcId="{AC0C6F40-7D3B-4719-A9F6-49C9C95A8798}" destId="{CDE0EE7F-B331-4971-945E-0D692947E852}" srcOrd="2" destOrd="0" presId="urn:microsoft.com/office/officeart/2018/2/layout/IconVerticalSolidList"/>
    <dgm:cxn modelId="{D1D6FEF2-296A-4369-A95A-62F3C99A0A78}" type="presParOf" srcId="{AC0C6F40-7D3B-4719-A9F6-49C9C95A8798}" destId="{C6B05CCA-8422-4852-8F68-602C0F14CD82}" srcOrd="3" destOrd="0" presId="urn:microsoft.com/office/officeart/2018/2/layout/IconVerticalSolidList"/>
    <dgm:cxn modelId="{9E9C1AA8-3A7E-4069-BD2E-3A334AE930C3}" type="presParOf" srcId="{012FA522-D6BE-487A-9ACC-D2DE5BB9C9BE}" destId="{946E71D5-B309-4C60-99DB-7E806F25AF46}" srcOrd="3" destOrd="0" presId="urn:microsoft.com/office/officeart/2018/2/layout/IconVerticalSolidList"/>
    <dgm:cxn modelId="{6BBD3B8B-3421-4830-BD59-C99B6DBDEDF8}" type="presParOf" srcId="{012FA522-D6BE-487A-9ACC-D2DE5BB9C9BE}" destId="{90606EAC-B09C-4017-852F-09CE114433C9}" srcOrd="4" destOrd="0" presId="urn:microsoft.com/office/officeart/2018/2/layout/IconVerticalSolidList"/>
    <dgm:cxn modelId="{9BE0CD7E-DAB4-47EB-9BC7-5CDEF6795AC1}" type="presParOf" srcId="{90606EAC-B09C-4017-852F-09CE114433C9}" destId="{21AA3A4B-10B0-4DC4-9D92-3F019F827866}" srcOrd="0" destOrd="0" presId="urn:microsoft.com/office/officeart/2018/2/layout/IconVerticalSolidList"/>
    <dgm:cxn modelId="{9AFAC608-8694-4107-8305-246CECACDAA9}" type="presParOf" srcId="{90606EAC-B09C-4017-852F-09CE114433C9}" destId="{9E1D45ED-E370-4DA8-8498-D9B4D5B2DC69}" srcOrd="1" destOrd="0" presId="urn:microsoft.com/office/officeart/2018/2/layout/IconVerticalSolidList"/>
    <dgm:cxn modelId="{6A9162D4-A335-425B-B3ED-10DBC11DABC4}" type="presParOf" srcId="{90606EAC-B09C-4017-852F-09CE114433C9}" destId="{242BA762-56AE-4E2B-8CB7-38EF85CE5854}" srcOrd="2" destOrd="0" presId="urn:microsoft.com/office/officeart/2018/2/layout/IconVerticalSolidList"/>
    <dgm:cxn modelId="{6730197A-5DFD-4363-9871-4A2556BD0755}" type="presParOf" srcId="{90606EAC-B09C-4017-852F-09CE114433C9}" destId="{D150083A-3E77-46D0-A87D-0464FA2D58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5AD49-CCE0-4D88-A11F-35C75D91AC82}">
      <dsp:nvSpPr>
        <dsp:cNvPr id="0" name=""/>
        <dsp:cNvSpPr/>
      </dsp:nvSpPr>
      <dsp:spPr>
        <a:xfrm>
          <a:off x="0" y="449"/>
          <a:ext cx="11029615" cy="10506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58AA5-48F4-4C89-92AD-1A69696BDD5B}">
      <dsp:nvSpPr>
        <dsp:cNvPr id="0" name=""/>
        <dsp:cNvSpPr/>
      </dsp:nvSpPr>
      <dsp:spPr>
        <a:xfrm>
          <a:off x="317832" y="236853"/>
          <a:ext cx="577877" cy="577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6FDDD6-B529-499E-8A8A-C1DF1818DEB6}">
      <dsp:nvSpPr>
        <dsp:cNvPr id="0" name=""/>
        <dsp:cNvSpPr/>
      </dsp:nvSpPr>
      <dsp:spPr>
        <a:xfrm>
          <a:off x="1213543" y="449"/>
          <a:ext cx="981607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Continuous Integration (CI): Kodlar ana koda sıklıkla eklenir ve testlerle doğrulanır. Hataların erken tespiti amaçlanır.</a:t>
          </a:r>
          <a:endParaRPr lang="en-US" sz="2500" kern="1200"/>
        </a:p>
      </dsp:txBody>
      <dsp:txXfrm>
        <a:off x="1213543" y="449"/>
        <a:ext cx="9816071" cy="1050687"/>
      </dsp:txXfrm>
    </dsp:sp>
    <dsp:sp modelId="{07C27962-8A73-41E8-8772-0814005DF8AE}">
      <dsp:nvSpPr>
        <dsp:cNvPr id="0" name=""/>
        <dsp:cNvSpPr/>
      </dsp:nvSpPr>
      <dsp:spPr>
        <a:xfrm>
          <a:off x="0" y="1313807"/>
          <a:ext cx="11029615" cy="10506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DE203-480D-40CF-9846-82B03AE6134C}">
      <dsp:nvSpPr>
        <dsp:cNvPr id="0" name=""/>
        <dsp:cNvSpPr/>
      </dsp:nvSpPr>
      <dsp:spPr>
        <a:xfrm>
          <a:off x="317832" y="1550212"/>
          <a:ext cx="577877" cy="577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4B254-D43A-4AF0-BCDD-F959A722BE14}">
      <dsp:nvSpPr>
        <dsp:cNvPr id="0" name=""/>
        <dsp:cNvSpPr/>
      </dsp:nvSpPr>
      <dsp:spPr>
        <a:xfrm>
          <a:off x="1213543" y="1313807"/>
          <a:ext cx="981607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Continuous</a:t>
          </a:r>
          <a:r>
            <a:rPr lang="tr-TR" sz="2500" kern="1200" dirty="0"/>
            <a:t> Delivery (CD): CI sürecinin devamı, otomatik olarak hazırlanma ve test amaçlanır.</a:t>
          </a:r>
          <a:endParaRPr lang="en-US" sz="2500" kern="1200" dirty="0"/>
        </a:p>
      </dsp:txBody>
      <dsp:txXfrm>
        <a:off x="1213543" y="1313807"/>
        <a:ext cx="9816071" cy="1050687"/>
      </dsp:txXfrm>
    </dsp:sp>
    <dsp:sp modelId="{0955C405-7E0F-4C5C-8005-C598561D4F6B}">
      <dsp:nvSpPr>
        <dsp:cNvPr id="0" name=""/>
        <dsp:cNvSpPr/>
      </dsp:nvSpPr>
      <dsp:spPr>
        <a:xfrm>
          <a:off x="0" y="2627166"/>
          <a:ext cx="11029615" cy="10506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75BA9-3A70-445F-96FD-AF9AE7332BAE}">
      <dsp:nvSpPr>
        <dsp:cNvPr id="0" name=""/>
        <dsp:cNvSpPr/>
      </dsp:nvSpPr>
      <dsp:spPr>
        <a:xfrm>
          <a:off x="317832" y="2863571"/>
          <a:ext cx="577877" cy="577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71804-0142-4ECA-AF28-19FFD3584151}">
      <dsp:nvSpPr>
        <dsp:cNvPr id="0" name=""/>
        <dsp:cNvSpPr/>
      </dsp:nvSpPr>
      <dsp:spPr>
        <a:xfrm>
          <a:off x="1213543" y="2627166"/>
          <a:ext cx="981607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Continuous Deployment: Son adımdır. Yayınlanması otomatize etmeyi amaçlar.</a:t>
          </a:r>
          <a:endParaRPr lang="en-US" sz="2500" kern="1200"/>
        </a:p>
      </dsp:txBody>
      <dsp:txXfrm>
        <a:off x="1213543" y="2627166"/>
        <a:ext cx="9816071" cy="1050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EE9F25-8C00-4AEA-AF72-070DAB061C1A}">
      <dsp:nvSpPr>
        <dsp:cNvPr id="0" name=""/>
        <dsp:cNvSpPr/>
      </dsp:nvSpPr>
      <dsp:spPr>
        <a:xfrm>
          <a:off x="0" y="1189"/>
          <a:ext cx="11029615" cy="5070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EA19B-7C9A-4C32-A167-029F7A48D483}">
      <dsp:nvSpPr>
        <dsp:cNvPr id="0" name=""/>
        <dsp:cNvSpPr/>
      </dsp:nvSpPr>
      <dsp:spPr>
        <a:xfrm>
          <a:off x="153374" y="115270"/>
          <a:ext cx="278863" cy="278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792CC-BD0B-4432-B410-BAE461F00721}">
      <dsp:nvSpPr>
        <dsp:cNvPr id="0" name=""/>
        <dsp:cNvSpPr/>
      </dsp:nvSpPr>
      <dsp:spPr>
        <a:xfrm>
          <a:off x="585612" y="1189"/>
          <a:ext cx="10444002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XML: Veri taşımak için kullanılan işaretleme dilidir. Yapısal olarak element ve tagları kullanır. Eksisi elementler olmasından dolayı boyutu json a nazaran büyüktür. Artısı yapı içerisinde daha anlaşılır taglar olmasından dolayı verilerin anlaşılması ve işlenmesini kolaylaştırır.</a:t>
          </a:r>
          <a:endParaRPr lang="en-US" sz="1500" kern="1200"/>
        </a:p>
      </dsp:txBody>
      <dsp:txXfrm>
        <a:off x="585612" y="1189"/>
        <a:ext cx="10444002" cy="507023"/>
      </dsp:txXfrm>
    </dsp:sp>
    <dsp:sp modelId="{45B16810-4B92-4205-92BF-0FB08368CE37}">
      <dsp:nvSpPr>
        <dsp:cNvPr id="0" name=""/>
        <dsp:cNvSpPr/>
      </dsp:nvSpPr>
      <dsp:spPr>
        <a:xfrm>
          <a:off x="0" y="634969"/>
          <a:ext cx="11029615" cy="5070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73B83-0A0C-4F2D-9E42-BC5E0B796E49}">
      <dsp:nvSpPr>
        <dsp:cNvPr id="0" name=""/>
        <dsp:cNvSpPr/>
      </dsp:nvSpPr>
      <dsp:spPr>
        <a:xfrm>
          <a:off x="153374" y="749050"/>
          <a:ext cx="278863" cy="278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D62FC-D95D-423C-B900-88334B53C56A}">
      <dsp:nvSpPr>
        <dsp:cNvPr id="0" name=""/>
        <dsp:cNvSpPr/>
      </dsp:nvSpPr>
      <dsp:spPr>
        <a:xfrm>
          <a:off x="585612" y="634969"/>
          <a:ext cx="10444002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JSON: obje ve dizi mantığı ile hafif veri iletim dilidir. JSON ilk olarak her zaman obje içerisinde yer almalıdır. Array olarak başlayamaz.</a:t>
          </a:r>
          <a:endParaRPr lang="en-US" sz="1500" kern="1200"/>
        </a:p>
      </dsp:txBody>
      <dsp:txXfrm>
        <a:off x="585612" y="634969"/>
        <a:ext cx="10444002" cy="507023"/>
      </dsp:txXfrm>
    </dsp:sp>
    <dsp:sp modelId="{E6860168-C48A-4B72-8672-59867138A890}">
      <dsp:nvSpPr>
        <dsp:cNvPr id="0" name=""/>
        <dsp:cNvSpPr/>
      </dsp:nvSpPr>
      <dsp:spPr>
        <a:xfrm>
          <a:off x="0" y="1268749"/>
          <a:ext cx="11029615" cy="5070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CCEDF-FEBD-48F0-B9F0-9E58FB5E18B1}">
      <dsp:nvSpPr>
        <dsp:cNvPr id="0" name=""/>
        <dsp:cNvSpPr/>
      </dsp:nvSpPr>
      <dsp:spPr>
        <a:xfrm>
          <a:off x="153374" y="1382829"/>
          <a:ext cx="278863" cy="278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6D0D1-4838-44C3-8B1F-A2A7DE4C8E34}">
      <dsp:nvSpPr>
        <dsp:cNvPr id="0" name=""/>
        <dsp:cNvSpPr/>
      </dsp:nvSpPr>
      <dsp:spPr>
        <a:xfrm>
          <a:off x="585612" y="1268749"/>
          <a:ext cx="10444002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YAML: insan eliyle okunabilirliği ve yazılabilirliği ile daha işlevsel veri iletim dilidir. En sıkıntılı kısmı boşluklar ve işaretlemelerdir.</a:t>
          </a:r>
          <a:endParaRPr lang="en-US" sz="1500" kern="1200"/>
        </a:p>
      </dsp:txBody>
      <dsp:txXfrm>
        <a:off x="585612" y="1268749"/>
        <a:ext cx="10444002" cy="507023"/>
      </dsp:txXfrm>
    </dsp:sp>
    <dsp:sp modelId="{B90EB594-7CBD-43B6-B0E4-EF11632C9AB7}">
      <dsp:nvSpPr>
        <dsp:cNvPr id="0" name=""/>
        <dsp:cNvSpPr/>
      </dsp:nvSpPr>
      <dsp:spPr>
        <a:xfrm>
          <a:off x="0" y="1902529"/>
          <a:ext cx="11029615" cy="5070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0CB17-E287-4809-BB22-F3918DF866E0}">
      <dsp:nvSpPr>
        <dsp:cNvPr id="0" name=""/>
        <dsp:cNvSpPr/>
      </dsp:nvSpPr>
      <dsp:spPr>
        <a:xfrm>
          <a:off x="153374" y="2016609"/>
          <a:ext cx="278863" cy="278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511DC-CE09-4177-8501-E5C76CCF2314}">
      <dsp:nvSpPr>
        <dsp:cNvPr id="0" name=""/>
        <dsp:cNvSpPr/>
      </dsp:nvSpPr>
      <dsp:spPr>
        <a:xfrm>
          <a:off x="585612" y="1902529"/>
          <a:ext cx="10444002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HTTP: hyper text transfer protocol, bir tür veri iletim prokoludür. Metin tabanlı olması nedeni ile hızlı ve çift yönlü iletişimi hızlandırmaktadır.</a:t>
          </a:r>
          <a:endParaRPr lang="en-US" sz="1500" kern="1200"/>
        </a:p>
      </dsp:txBody>
      <dsp:txXfrm>
        <a:off x="585612" y="1902529"/>
        <a:ext cx="10444002" cy="507023"/>
      </dsp:txXfrm>
    </dsp:sp>
    <dsp:sp modelId="{D8F0129B-7766-443E-828F-31135473CB25}">
      <dsp:nvSpPr>
        <dsp:cNvPr id="0" name=""/>
        <dsp:cNvSpPr/>
      </dsp:nvSpPr>
      <dsp:spPr>
        <a:xfrm>
          <a:off x="0" y="2536309"/>
          <a:ext cx="11029615" cy="5070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7AC22-FA1B-4160-8F84-427B9CC5481E}">
      <dsp:nvSpPr>
        <dsp:cNvPr id="0" name=""/>
        <dsp:cNvSpPr/>
      </dsp:nvSpPr>
      <dsp:spPr>
        <a:xfrm>
          <a:off x="153374" y="2650389"/>
          <a:ext cx="278863" cy="2788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6F5C2-53B7-4AA4-AB5F-3A9ADA61EE40}">
      <dsp:nvSpPr>
        <dsp:cNvPr id="0" name=""/>
        <dsp:cNvSpPr/>
      </dsp:nvSpPr>
      <dsp:spPr>
        <a:xfrm>
          <a:off x="585612" y="2536309"/>
          <a:ext cx="10444002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Server: Aslında bir bilgisayardır. İstemcilere herhangi bir hizmet ile yanıt veren bilgisayarlara denilebilir.</a:t>
          </a:r>
          <a:endParaRPr lang="en-US" sz="1500" kern="1200"/>
        </a:p>
      </dsp:txBody>
      <dsp:txXfrm>
        <a:off x="585612" y="2536309"/>
        <a:ext cx="10444002" cy="507023"/>
      </dsp:txXfrm>
    </dsp:sp>
    <dsp:sp modelId="{86BB4873-6B75-4E67-93E3-094FCE6126DA}">
      <dsp:nvSpPr>
        <dsp:cNvPr id="0" name=""/>
        <dsp:cNvSpPr/>
      </dsp:nvSpPr>
      <dsp:spPr>
        <a:xfrm>
          <a:off x="0" y="3170089"/>
          <a:ext cx="11029615" cy="5070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AA593-61A4-47CE-ADBD-0037FAE8404E}">
      <dsp:nvSpPr>
        <dsp:cNvPr id="0" name=""/>
        <dsp:cNvSpPr/>
      </dsp:nvSpPr>
      <dsp:spPr>
        <a:xfrm>
          <a:off x="153374" y="3284169"/>
          <a:ext cx="278863" cy="27886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CD81E-6FB7-4D42-85F8-06CD169B1C78}">
      <dsp:nvSpPr>
        <dsp:cNvPr id="0" name=""/>
        <dsp:cNvSpPr/>
      </dsp:nvSpPr>
      <dsp:spPr>
        <a:xfrm>
          <a:off x="585612" y="3170089"/>
          <a:ext cx="10444002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JDK: Java geliştirme araçlarını içeren yazılım paketidir. Java dili ile yazılan kodları derleme ve çalıştırma araçlarını içerir.</a:t>
          </a:r>
          <a:endParaRPr lang="en-US" sz="1500" kern="1200"/>
        </a:p>
      </dsp:txBody>
      <dsp:txXfrm>
        <a:off x="585612" y="3170089"/>
        <a:ext cx="10444002" cy="507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BFCB5-71CC-4585-8D18-7A3299095DF4}">
      <dsp:nvSpPr>
        <dsp:cNvPr id="0" name=""/>
        <dsp:cNvSpPr/>
      </dsp:nvSpPr>
      <dsp:spPr>
        <a:xfrm>
          <a:off x="0" y="2873"/>
          <a:ext cx="11029615" cy="61209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63B31-358D-41B4-94F5-1E0C439718D3}">
      <dsp:nvSpPr>
        <dsp:cNvPr id="0" name=""/>
        <dsp:cNvSpPr/>
      </dsp:nvSpPr>
      <dsp:spPr>
        <a:xfrm>
          <a:off x="185158" y="140594"/>
          <a:ext cx="336650" cy="33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7B096-6944-4E06-985E-9C6D35B6BF95}">
      <dsp:nvSpPr>
        <dsp:cNvPr id="0" name=""/>
        <dsp:cNvSpPr/>
      </dsp:nvSpPr>
      <dsp:spPr>
        <a:xfrm>
          <a:off x="706966" y="2873"/>
          <a:ext cx="10322648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docker run: Docker konteynerini çalıştırmak için kullanılan komuttur.</a:t>
          </a:r>
          <a:endParaRPr lang="en-US" sz="1900" kern="1200"/>
        </a:p>
      </dsp:txBody>
      <dsp:txXfrm>
        <a:off x="706966" y="2873"/>
        <a:ext cx="10322648" cy="612092"/>
      </dsp:txXfrm>
    </dsp:sp>
    <dsp:sp modelId="{DF7E3239-92B7-4A26-94EC-CE10A79965CC}">
      <dsp:nvSpPr>
        <dsp:cNvPr id="0" name=""/>
        <dsp:cNvSpPr/>
      </dsp:nvSpPr>
      <dsp:spPr>
        <a:xfrm>
          <a:off x="0" y="767989"/>
          <a:ext cx="11029615" cy="61209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8AA28-BDD3-448C-B7FC-5E659A09A62F}">
      <dsp:nvSpPr>
        <dsp:cNvPr id="0" name=""/>
        <dsp:cNvSpPr/>
      </dsp:nvSpPr>
      <dsp:spPr>
        <a:xfrm>
          <a:off x="185158" y="905710"/>
          <a:ext cx="336650" cy="33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2E10F-7C19-4720-9E69-CBE94B9C4587}">
      <dsp:nvSpPr>
        <dsp:cNvPr id="0" name=""/>
        <dsp:cNvSpPr/>
      </dsp:nvSpPr>
      <dsp:spPr>
        <a:xfrm>
          <a:off x="706966" y="767989"/>
          <a:ext cx="10322648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-d: Konteynerin arka planda çalışmasını sağlar.</a:t>
          </a:r>
          <a:endParaRPr lang="en-US" sz="1900" kern="1200"/>
        </a:p>
      </dsp:txBody>
      <dsp:txXfrm>
        <a:off x="706966" y="767989"/>
        <a:ext cx="10322648" cy="612092"/>
      </dsp:txXfrm>
    </dsp:sp>
    <dsp:sp modelId="{F9BFB051-85B3-4EC2-9F91-7A9CE004ADE2}">
      <dsp:nvSpPr>
        <dsp:cNvPr id="0" name=""/>
        <dsp:cNvSpPr/>
      </dsp:nvSpPr>
      <dsp:spPr>
        <a:xfrm>
          <a:off x="0" y="1533105"/>
          <a:ext cx="11029615" cy="61209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43EFF-7940-4C0E-9828-A41109F208F1}">
      <dsp:nvSpPr>
        <dsp:cNvPr id="0" name=""/>
        <dsp:cNvSpPr/>
      </dsp:nvSpPr>
      <dsp:spPr>
        <a:xfrm>
          <a:off x="185158" y="1670826"/>
          <a:ext cx="336650" cy="33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41AA7-833A-4366-BE47-B54C3E75FD62}">
      <dsp:nvSpPr>
        <dsp:cNvPr id="0" name=""/>
        <dsp:cNvSpPr/>
      </dsp:nvSpPr>
      <dsp:spPr>
        <a:xfrm>
          <a:off x="706966" y="1533105"/>
          <a:ext cx="10322648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-p 6666:80: Konteynerin içindeki 80 portunu ana makinenin 6666 numaralı portuna yönlendirir.</a:t>
          </a:r>
          <a:endParaRPr lang="en-US" sz="1900" kern="1200"/>
        </a:p>
      </dsp:txBody>
      <dsp:txXfrm>
        <a:off x="706966" y="1533105"/>
        <a:ext cx="10322648" cy="612092"/>
      </dsp:txXfrm>
    </dsp:sp>
    <dsp:sp modelId="{BE5662A1-BFFE-48B7-9152-719F91CF46FA}">
      <dsp:nvSpPr>
        <dsp:cNvPr id="0" name=""/>
        <dsp:cNvSpPr/>
      </dsp:nvSpPr>
      <dsp:spPr>
        <a:xfrm>
          <a:off x="0" y="2298220"/>
          <a:ext cx="11029615" cy="61209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3DEF82-B408-4AC8-B299-1CD00448CDEC}">
      <dsp:nvSpPr>
        <dsp:cNvPr id="0" name=""/>
        <dsp:cNvSpPr/>
      </dsp:nvSpPr>
      <dsp:spPr>
        <a:xfrm>
          <a:off x="185158" y="2435941"/>
          <a:ext cx="336650" cy="33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03A4E-8BD1-4ED3-8129-99702B84508E}">
      <dsp:nvSpPr>
        <dsp:cNvPr id="0" name=""/>
        <dsp:cNvSpPr/>
      </dsp:nvSpPr>
      <dsp:spPr>
        <a:xfrm>
          <a:off x="706966" y="2298220"/>
          <a:ext cx="10322648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--name web_2: Konteynere "web_2" adını verir. </a:t>
          </a:r>
          <a:endParaRPr lang="en-US" sz="1900" kern="1200"/>
        </a:p>
      </dsp:txBody>
      <dsp:txXfrm>
        <a:off x="706966" y="2298220"/>
        <a:ext cx="10322648" cy="612092"/>
      </dsp:txXfrm>
    </dsp:sp>
    <dsp:sp modelId="{48AF7A63-EE12-4142-9316-FE3F383797F9}">
      <dsp:nvSpPr>
        <dsp:cNvPr id="0" name=""/>
        <dsp:cNvSpPr/>
      </dsp:nvSpPr>
      <dsp:spPr>
        <a:xfrm>
          <a:off x="0" y="3063336"/>
          <a:ext cx="11029615" cy="61209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B6DF5-3D40-41D6-9EA7-D15738AF8580}">
      <dsp:nvSpPr>
        <dsp:cNvPr id="0" name=""/>
        <dsp:cNvSpPr/>
      </dsp:nvSpPr>
      <dsp:spPr>
        <a:xfrm>
          <a:off x="185158" y="3201057"/>
          <a:ext cx="336650" cy="3366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ED43F-F47E-4CC3-90C9-767DA299F09D}">
      <dsp:nvSpPr>
        <dsp:cNvPr id="0" name=""/>
        <dsp:cNvSpPr/>
      </dsp:nvSpPr>
      <dsp:spPr>
        <a:xfrm>
          <a:off x="706966" y="3063336"/>
          <a:ext cx="10322648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--</a:t>
          </a:r>
          <a:r>
            <a:rPr lang="tr-TR" sz="1900" kern="1200" dirty="0" err="1"/>
            <a:t>rm</a:t>
          </a:r>
          <a:r>
            <a:rPr lang="tr-TR" sz="1900" kern="1200" dirty="0"/>
            <a:t>: Konteyner durdurulduğunda otomatik olarak silinmesini sağlar.</a:t>
          </a:r>
          <a:endParaRPr lang="en-US" sz="1900" kern="1200" dirty="0"/>
        </a:p>
      </dsp:txBody>
      <dsp:txXfrm>
        <a:off x="706966" y="3063336"/>
        <a:ext cx="10322648" cy="6120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834AB-4AA0-43E0-8051-79520ACAE5B2}">
      <dsp:nvSpPr>
        <dsp:cNvPr id="0" name=""/>
        <dsp:cNvSpPr/>
      </dsp:nvSpPr>
      <dsp:spPr>
        <a:xfrm>
          <a:off x="0" y="294904"/>
          <a:ext cx="11029615" cy="11034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73CFF-FBFA-484A-B17D-EDF4238767A3}">
      <dsp:nvSpPr>
        <dsp:cNvPr id="0" name=""/>
        <dsp:cNvSpPr/>
      </dsp:nvSpPr>
      <dsp:spPr>
        <a:xfrm>
          <a:off x="333805" y="543189"/>
          <a:ext cx="606919" cy="6069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A14F1-2A56-4781-B989-A9C058D765C8}">
      <dsp:nvSpPr>
        <dsp:cNvPr id="0" name=""/>
        <dsp:cNvSpPr/>
      </dsp:nvSpPr>
      <dsp:spPr>
        <a:xfrm>
          <a:off x="1274531" y="294904"/>
          <a:ext cx="9755083" cy="110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86" tIns="116786" rIns="116786" bIns="1167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Secure Shell, ağ üzerinden başka bilgisayara bağlanmak için kullanılan protokoldür.</a:t>
          </a:r>
          <a:endParaRPr lang="en-US" sz="2500" kern="1200"/>
        </a:p>
      </dsp:txBody>
      <dsp:txXfrm>
        <a:off x="1274531" y="294904"/>
        <a:ext cx="9755083" cy="1103490"/>
      </dsp:txXfrm>
    </dsp:sp>
    <dsp:sp modelId="{56453321-78B0-4F1E-8B75-56C3EC769F98}">
      <dsp:nvSpPr>
        <dsp:cNvPr id="0" name=""/>
        <dsp:cNvSpPr/>
      </dsp:nvSpPr>
      <dsp:spPr>
        <a:xfrm>
          <a:off x="0" y="1977087"/>
          <a:ext cx="11029615" cy="11034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4A82D-4B5B-4EDA-9520-8C460203F38E}">
      <dsp:nvSpPr>
        <dsp:cNvPr id="0" name=""/>
        <dsp:cNvSpPr/>
      </dsp:nvSpPr>
      <dsp:spPr>
        <a:xfrm>
          <a:off x="333805" y="2225373"/>
          <a:ext cx="606919" cy="6069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381F5-87E2-43E9-973A-4DB26C279D18}">
      <dsp:nvSpPr>
        <dsp:cNvPr id="0" name=""/>
        <dsp:cNvSpPr/>
      </dsp:nvSpPr>
      <dsp:spPr>
        <a:xfrm>
          <a:off x="1274531" y="1977087"/>
          <a:ext cx="4963326" cy="110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86" tIns="116786" rIns="116786" bIns="1167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Temel özellikleri:</a:t>
          </a:r>
          <a:endParaRPr lang="en-US" sz="2500" kern="1200"/>
        </a:p>
      </dsp:txBody>
      <dsp:txXfrm>
        <a:off x="1274531" y="1977087"/>
        <a:ext cx="4963326" cy="1103490"/>
      </dsp:txXfrm>
    </dsp:sp>
    <dsp:sp modelId="{B6AC3B46-C9D6-4B15-85C8-42D3437DD195}">
      <dsp:nvSpPr>
        <dsp:cNvPr id="0" name=""/>
        <dsp:cNvSpPr/>
      </dsp:nvSpPr>
      <dsp:spPr>
        <a:xfrm>
          <a:off x="6237858" y="1674267"/>
          <a:ext cx="4791756" cy="1709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86" tIns="116786" rIns="116786" bIns="11678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tr-TR" sz="1700" kern="1200"/>
            <a:t>Güvenlik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tr-TR" sz="1700" kern="1200" dirty="0"/>
            <a:t>Kimlik doğrulama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tr-TR" sz="1700" kern="1200" dirty="0"/>
            <a:t>Uzak yönetim</a:t>
          </a:r>
          <a:endParaRPr lang="en-US" sz="1700" kern="1200" dirty="0"/>
        </a:p>
      </dsp:txBody>
      <dsp:txXfrm>
        <a:off x="6237858" y="1674267"/>
        <a:ext cx="4791756" cy="17091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4F21-E520-4B01-A88D-C48CAC2501F7}">
      <dsp:nvSpPr>
        <dsp:cNvPr id="0" name=""/>
        <dsp:cNvSpPr/>
      </dsp:nvSpPr>
      <dsp:spPr>
        <a:xfrm>
          <a:off x="0" y="449"/>
          <a:ext cx="11029615" cy="10506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5D36B-C1B3-4551-91CF-B567343BFBB5}">
      <dsp:nvSpPr>
        <dsp:cNvPr id="0" name=""/>
        <dsp:cNvSpPr/>
      </dsp:nvSpPr>
      <dsp:spPr>
        <a:xfrm>
          <a:off x="317832" y="236853"/>
          <a:ext cx="577877" cy="577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299EF-58C1-45F1-87F3-F7BE73E0B872}">
      <dsp:nvSpPr>
        <dsp:cNvPr id="0" name=""/>
        <dsp:cNvSpPr/>
      </dsp:nvSpPr>
      <dsp:spPr>
        <a:xfrm>
          <a:off x="1213543" y="449"/>
          <a:ext cx="981607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«sudo docker login»</a:t>
          </a:r>
          <a:endParaRPr lang="en-US" sz="2500" kern="1200"/>
        </a:p>
      </dsp:txBody>
      <dsp:txXfrm>
        <a:off x="1213543" y="449"/>
        <a:ext cx="9816071" cy="1050687"/>
      </dsp:txXfrm>
    </dsp:sp>
    <dsp:sp modelId="{DB33D4D5-C0F2-4E71-B7F4-2578F74A60B6}">
      <dsp:nvSpPr>
        <dsp:cNvPr id="0" name=""/>
        <dsp:cNvSpPr/>
      </dsp:nvSpPr>
      <dsp:spPr>
        <a:xfrm>
          <a:off x="0" y="1313807"/>
          <a:ext cx="11029615" cy="10506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D9EA6-F64D-4D32-BCB5-886CB1822AE8}">
      <dsp:nvSpPr>
        <dsp:cNvPr id="0" name=""/>
        <dsp:cNvSpPr/>
      </dsp:nvSpPr>
      <dsp:spPr>
        <a:xfrm>
          <a:off x="317832" y="1550212"/>
          <a:ext cx="577877" cy="577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05CCA-8422-4852-8F68-602C0F14CD82}">
      <dsp:nvSpPr>
        <dsp:cNvPr id="0" name=""/>
        <dsp:cNvSpPr/>
      </dsp:nvSpPr>
      <dsp:spPr>
        <a:xfrm>
          <a:off x="1213543" y="1313807"/>
          <a:ext cx="981607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«sudo docker build -t talipcakir/apache_tomcat_deployment .»</a:t>
          </a:r>
          <a:endParaRPr lang="en-US" sz="2500" kern="1200"/>
        </a:p>
      </dsp:txBody>
      <dsp:txXfrm>
        <a:off x="1213543" y="1313807"/>
        <a:ext cx="9816071" cy="1050687"/>
      </dsp:txXfrm>
    </dsp:sp>
    <dsp:sp modelId="{21AA3A4B-10B0-4DC4-9D92-3F019F827866}">
      <dsp:nvSpPr>
        <dsp:cNvPr id="0" name=""/>
        <dsp:cNvSpPr/>
      </dsp:nvSpPr>
      <dsp:spPr>
        <a:xfrm>
          <a:off x="0" y="2627166"/>
          <a:ext cx="11029615" cy="10506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D45ED-E370-4DA8-8498-D9B4D5B2DC69}">
      <dsp:nvSpPr>
        <dsp:cNvPr id="0" name=""/>
        <dsp:cNvSpPr/>
      </dsp:nvSpPr>
      <dsp:spPr>
        <a:xfrm>
          <a:off x="317832" y="2863571"/>
          <a:ext cx="577877" cy="577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0083A-3E77-46D0-A87D-0464FA2D5893}">
      <dsp:nvSpPr>
        <dsp:cNvPr id="0" name=""/>
        <dsp:cNvSpPr/>
      </dsp:nvSpPr>
      <dsp:spPr>
        <a:xfrm>
          <a:off x="1213543" y="2627166"/>
          <a:ext cx="981607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«sudo docker push talipcakir/apache_tomcat_deployment»</a:t>
          </a:r>
          <a:endParaRPr lang="en-US" sz="2500" kern="1200"/>
        </a:p>
      </dsp:txBody>
      <dsp:txXfrm>
        <a:off x="1213543" y="2627166"/>
        <a:ext cx="9816071" cy="1050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95EC88-E95E-4D24-9548-09A0E71E44D4}" type="datetime1">
              <a:rPr lang="tr-TR" smtClean="0"/>
              <a:t>6.08.2024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B79020-0477-4227-8193-C4446835B4F2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C82E86C-8CD7-419E-A625-74A1A4AA75EC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Başlık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06F0F-C125-42D8-8D06-60EED92A8F4B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B70B332-0F3B-4347-A31E-4DF0CD32E73A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DD688D-FB2C-48CA-89D5-6903252A17F3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765136-928E-49D4-B331-A1BA882B7588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F58F8E-0482-4791-914A-065FB3C4105B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Başlık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8D3276-729C-4C17-B6E2-2867EDA2643F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86354-688A-4E0E-A795-B8F42E1E179F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7" name="Dikdörtgen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Başlık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DB85D0-1F54-43FE-A7FC-CEF3014256E7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6EAC3C1-1CA8-4BA7-AED1-DB1E45F5FEAA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DDE148-BA19-4084-9A4E-C83E85DE3DB5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fld id="{4EFCC0D1-9FEB-4659-94A8-C690836DA060}" type="datetime1">
              <a:rPr lang="tr-TR" noProof="0" smtClean="0"/>
              <a:t>6.08.2024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fld id="{D57F1E4F-1CFF-5643-939E-217C01CDF565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9" name="Dikdörtgen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Dikdörtgen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ikdörtgen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your_email@example.com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Dikdörtgen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>
              <a:latin typeface="Calibri" panose="020F0502020204030204" pitchFamily="34" charset="0"/>
            </a:endParaRPr>
          </a:p>
        </p:txBody>
      </p:sp>
      <p:pic>
        <p:nvPicPr>
          <p:cNvPr id="7" name="Resim 6" descr="Dijital Bağlantılar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Dikdörtgen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9" name="Dikdörtgen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20" name="Dikdörtgen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</p:grpSp>
      <p:sp>
        <p:nvSpPr>
          <p:cNvPr id="22" name="Dikdörtgen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tr-TR" sz="6000" dirty="0" err="1">
                <a:solidFill>
                  <a:schemeClr val="bg1"/>
                </a:solidFill>
              </a:rPr>
              <a:t>Senıor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devops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bootcamp</a:t>
            </a:r>
            <a:endParaRPr lang="tr-TR" sz="6000" dirty="0">
              <a:solidFill>
                <a:schemeClr val="bg1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tr-TR" dirty="0">
                <a:solidFill>
                  <a:srgbClr val="7CEBFF"/>
                </a:solidFill>
              </a:rPr>
              <a:t>Hazırlayan: Talip çakır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F74039-7DEE-5269-F0BB-24ADC55F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6. Adım – temel linux komutları</a:t>
            </a:r>
          </a:p>
        </p:txBody>
      </p:sp>
      <p:pic>
        <p:nvPicPr>
          <p:cNvPr id="6" name="İçerik Yer Tutucusu 5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4C22D4C5-AE11-36C9-DAD1-9D4C77B449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5758" y="2228003"/>
            <a:ext cx="5153259" cy="3633047"/>
          </a:xfr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9033C12-9C24-6EFC-E5E0-0C9C252D5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tr-TR" dirty="0"/>
              <a:t>«</a:t>
            </a:r>
            <a:r>
              <a:rPr lang="tr-TR" dirty="0" err="1"/>
              <a:t>mkdir</a:t>
            </a:r>
            <a:r>
              <a:rPr lang="tr-TR" dirty="0"/>
              <a:t>»: Dizin oluşturma komutu</a:t>
            </a:r>
          </a:p>
          <a:p>
            <a:r>
              <a:rPr lang="tr-TR" dirty="0"/>
              <a:t>«</a:t>
            </a:r>
            <a:r>
              <a:rPr lang="tr-TR" dirty="0" err="1"/>
              <a:t>touch</a:t>
            </a:r>
            <a:r>
              <a:rPr lang="tr-TR" dirty="0"/>
              <a:t>»: Dosya oluşturma komutu</a:t>
            </a:r>
          </a:p>
          <a:p>
            <a:r>
              <a:rPr lang="tr-TR" dirty="0"/>
              <a:t>«</a:t>
            </a:r>
            <a:r>
              <a:rPr lang="tr-TR" dirty="0" err="1"/>
              <a:t>cat</a:t>
            </a:r>
            <a:r>
              <a:rPr lang="tr-TR" dirty="0"/>
              <a:t>»: standart çıktı olarak dosya okuyabilmek, birleştirebilmek yada yazabilmek için kullanılır</a:t>
            </a:r>
          </a:p>
          <a:p>
            <a:r>
              <a:rPr lang="tr-TR" dirty="0"/>
              <a:t>«</a:t>
            </a:r>
            <a:r>
              <a:rPr lang="tr-TR" dirty="0" err="1"/>
              <a:t>pwd</a:t>
            </a:r>
            <a:r>
              <a:rPr lang="tr-TR" dirty="0"/>
              <a:t>»: bulunduğunuz dizinin tam konumunu verir</a:t>
            </a:r>
          </a:p>
          <a:p>
            <a:r>
              <a:rPr lang="tr-TR" dirty="0"/>
              <a:t>«</a:t>
            </a:r>
            <a:r>
              <a:rPr lang="tr-TR" dirty="0" err="1"/>
              <a:t>ls</a:t>
            </a:r>
            <a:r>
              <a:rPr lang="tr-TR" dirty="0"/>
              <a:t>»: dosya ve dizinleri listeler</a:t>
            </a:r>
          </a:p>
        </p:txBody>
      </p:sp>
    </p:spTree>
    <p:extLst>
      <p:ext uri="{BB962C8B-B14F-4D97-AF65-F5344CB8AC3E}">
        <p14:creationId xmlns:p14="http://schemas.microsoft.com/office/powerpoint/2010/main" val="313394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A04CA1-1A04-32EF-C62C-4DCD98BA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7.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stage-unsatege</a:t>
            </a:r>
            <a:r>
              <a:rPr lang="tr-TR" dirty="0"/>
              <a:t> </a:t>
            </a:r>
            <a:r>
              <a:rPr lang="tr-TR" dirty="0" err="1"/>
              <a:t>area</a:t>
            </a:r>
            <a:endParaRPr lang="tr-TR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1D0119-6D47-2091-A6E5-1F3F08131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2228003"/>
            <a:ext cx="6210299" cy="3633047"/>
          </a:xfrm>
        </p:spPr>
        <p:txBody>
          <a:bodyPr anchor="ctr">
            <a:normAutofit/>
          </a:bodyPr>
          <a:lstStyle/>
          <a:p>
            <a:r>
              <a:rPr lang="tr-TR" dirty="0" err="1"/>
              <a:t>Stage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: git </a:t>
            </a:r>
            <a:r>
              <a:rPr lang="tr-TR" dirty="0" err="1"/>
              <a:t>versiyonlamada</a:t>
            </a:r>
            <a:r>
              <a:rPr lang="tr-TR" dirty="0"/>
              <a:t> yapılan değişikliklerin </a:t>
            </a:r>
            <a:r>
              <a:rPr lang="tr-TR" dirty="0" err="1"/>
              <a:t>commit</a:t>
            </a:r>
            <a:r>
              <a:rPr lang="tr-TR" dirty="0"/>
              <a:t> işlemine eklenerek hazırda beklemesidir. </a:t>
            </a:r>
          </a:p>
          <a:p>
            <a:r>
              <a:rPr lang="tr-TR" dirty="0" err="1"/>
              <a:t>Unstage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: yapılan değişikliklerin </a:t>
            </a:r>
            <a:r>
              <a:rPr lang="tr-TR" dirty="0" err="1"/>
              <a:t>commit</a:t>
            </a:r>
            <a:r>
              <a:rPr lang="tr-TR" dirty="0"/>
              <a:t> işlemine dahil edilmediği sadece </a:t>
            </a:r>
            <a:r>
              <a:rPr lang="tr-TR" dirty="0" err="1"/>
              <a:t>eğişikliğin</a:t>
            </a:r>
            <a:r>
              <a:rPr lang="tr-TR" dirty="0"/>
              <a:t> yerelde tutulmasına diyebiliriz. </a:t>
            </a:r>
          </a:p>
          <a:p>
            <a:r>
              <a:rPr lang="tr-TR" dirty="0"/>
              <a:t>Bir dosyada değişiklik yapılması ile </a:t>
            </a:r>
            <a:r>
              <a:rPr lang="tr-TR" dirty="0" err="1"/>
              <a:t>unstage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ya otomatik olarak dahil edilirken, git </a:t>
            </a:r>
            <a:r>
              <a:rPr lang="tr-TR" dirty="0" err="1"/>
              <a:t>add</a:t>
            </a:r>
            <a:r>
              <a:rPr lang="tr-TR" dirty="0"/>
              <a:t> ile dosyanın </a:t>
            </a:r>
            <a:r>
              <a:rPr lang="tr-TR" dirty="0" err="1"/>
              <a:t>commit</a:t>
            </a:r>
            <a:r>
              <a:rPr lang="tr-TR" dirty="0"/>
              <a:t> içerisine eklenmesi ile </a:t>
            </a:r>
            <a:r>
              <a:rPr lang="tr-TR" dirty="0" err="1"/>
              <a:t>stage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ya dahil edilmesi gerekir.</a:t>
            </a:r>
            <a:endParaRPr lang="en-US" sz="1800" dirty="0"/>
          </a:p>
        </p:txBody>
      </p:sp>
      <p:pic>
        <p:nvPicPr>
          <p:cNvPr id="7" name="İçerik Yer Tutucusu 6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F194B16B-0162-D1F3-B62B-A7B8B9C47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051" y="2227263"/>
            <a:ext cx="5150948" cy="3633787"/>
          </a:xfrm>
        </p:spPr>
      </p:pic>
    </p:spTree>
    <p:extLst>
      <p:ext uri="{BB962C8B-B14F-4D97-AF65-F5344CB8AC3E}">
        <p14:creationId xmlns:p14="http://schemas.microsoft.com/office/powerpoint/2010/main" val="3134805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F74039-7DEE-5269-F0BB-24ADC55F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8.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status</a:t>
            </a:r>
            <a:r>
              <a:rPr lang="tr-TR" dirty="0"/>
              <a:t>, </a:t>
            </a:r>
            <a:r>
              <a:rPr lang="tr-TR" dirty="0" err="1"/>
              <a:t>add</a:t>
            </a:r>
            <a:r>
              <a:rPr lang="tr-TR" dirty="0"/>
              <a:t>, </a:t>
            </a:r>
            <a:r>
              <a:rPr lang="tr-TR" dirty="0" err="1"/>
              <a:t>commıt</a:t>
            </a:r>
            <a:endParaRPr lang="tr-TR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9033C12-9C24-6EFC-E5E0-0C9C252D5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tr-TR" dirty="0"/>
              <a:t>«git </a:t>
            </a:r>
            <a:r>
              <a:rPr lang="tr-TR" dirty="0" err="1"/>
              <a:t>status</a:t>
            </a:r>
            <a:r>
              <a:rPr lang="tr-TR" dirty="0"/>
              <a:t>»: dosya ve dizinlerin hangi </a:t>
            </a:r>
            <a:r>
              <a:rPr lang="tr-TR" dirty="0" err="1"/>
              <a:t>area</a:t>
            </a:r>
            <a:r>
              <a:rPr lang="tr-TR" dirty="0"/>
              <a:t> da olduğunu göstermektedir</a:t>
            </a:r>
          </a:p>
          <a:p>
            <a:r>
              <a:rPr lang="tr-TR" dirty="0"/>
              <a:t>«git </a:t>
            </a:r>
            <a:r>
              <a:rPr lang="tr-TR" dirty="0" err="1"/>
              <a:t>add</a:t>
            </a:r>
            <a:r>
              <a:rPr lang="tr-TR" dirty="0"/>
              <a:t>»: dosya ve dizinlerin </a:t>
            </a:r>
            <a:r>
              <a:rPr lang="tr-TR" dirty="0" err="1"/>
              <a:t>stage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eklenmesi ve </a:t>
            </a:r>
            <a:r>
              <a:rPr lang="tr-TR" dirty="0" err="1"/>
              <a:t>commit</a:t>
            </a:r>
            <a:r>
              <a:rPr lang="tr-TR" dirty="0"/>
              <a:t> içeriğine dahil edilmesini sağlamaktadır.</a:t>
            </a:r>
          </a:p>
          <a:p>
            <a:r>
              <a:rPr lang="tr-TR" dirty="0"/>
              <a:t>«git </a:t>
            </a:r>
            <a:r>
              <a:rPr lang="tr-TR" dirty="0" err="1"/>
              <a:t>commit</a:t>
            </a:r>
            <a:r>
              <a:rPr lang="tr-TR" dirty="0"/>
              <a:t>»: </a:t>
            </a:r>
            <a:r>
              <a:rPr lang="tr-TR" dirty="0" err="1"/>
              <a:t>stage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da olan dosya ve dizileri paketlemeyi</a:t>
            </a:r>
          </a:p>
        </p:txBody>
      </p:sp>
      <p:pic>
        <p:nvPicPr>
          <p:cNvPr id="12" name="İçerik Yer Tutucusu 11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F5425CC3-B16F-7268-F5C8-923A918ED2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7001" y="2227263"/>
            <a:ext cx="5150948" cy="3633787"/>
          </a:xfrm>
        </p:spPr>
      </p:pic>
    </p:spTree>
    <p:extLst>
      <p:ext uri="{BB962C8B-B14F-4D97-AF65-F5344CB8AC3E}">
        <p14:creationId xmlns:p14="http://schemas.microsoft.com/office/powerpoint/2010/main" val="134175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F74039-7DEE-5269-F0BB-24ADC55F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8.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remote</a:t>
            </a:r>
            <a:endParaRPr lang="tr-TR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9033C12-9C24-6EFC-E5E0-0C9C252D5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tr-TR" dirty="0"/>
              <a:t>«git </a:t>
            </a:r>
            <a:r>
              <a:rPr lang="tr-TR" dirty="0" err="1"/>
              <a:t>remote</a:t>
            </a:r>
            <a:r>
              <a:rPr lang="tr-TR" dirty="0"/>
              <a:t>»: komutu ile projenin hangi isimli repolara gönderileceğini görüntüle bilirsiniz.</a:t>
            </a:r>
          </a:p>
          <a:p>
            <a:r>
              <a:rPr lang="tr-TR" dirty="0"/>
              <a:t>«git </a:t>
            </a:r>
            <a:r>
              <a:rPr lang="tr-TR" dirty="0" err="1"/>
              <a:t>remote</a:t>
            </a:r>
            <a:r>
              <a:rPr lang="tr-TR" dirty="0"/>
              <a:t> –v»: parametresini ekleyerek linkleri ile birlikte görüntüleyebilirsiniz.</a:t>
            </a:r>
          </a:p>
        </p:txBody>
      </p:sp>
      <p:pic>
        <p:nvPicPr>
          <p:cNvPr id="12" name="İçerik Yer Tutucusu 11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8F914F8A-3320-44C0-2FF8-849B7DBC8F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7001" y="2227263"/>
            <a:ext cx="5150948" cy="3633787"/>
          </a:xfrm>
        </p:spPr>
      </p:pic>
    </p:spTree>
    <p:extLst>
      <p:ext uri="{BB962C8B-B14F-4D97-AF65-F5344CB8AC3E}">
        <p14:creationId xmlns:p14="http://schemas.microsoft.com/office/powerpoint/2010/main" val="1607385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F74039-7DEE-5269-F0BB-24ADC55F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8. Adım – </a:t>
            </a:r>
            <a:r>
              <a:rPr lang="tr-TR" dirty="0" err="1"/>
              <a:t>gıthub</a:t>
            </a:r>
            <a:r>
              <a:rPr lang="tr-TR" dirty="0"/>
              <a:t> </a:t>
            </a:r>
            <a:r>
              <a:rPr lang="tr-TR" dirty="0" err="1"/>
              <a:t>ssh-key</a:t>
            </a:r>
            <a:endParaRPr lang="tr-TR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9033C12-9C24-6EFC-E5E0-0C9C252D5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tr-TR" dirty="0"/>
              <a:t>Github reposuna </a:t>
            </a:r>
            <a:r>
              <a:rPr lang="tr-TR" dirty="0" err="1"/>
              <a:t>commitlerimizi</a:t>
            </a:r>
            <a:r>
              <a:rPr lang="tr-TR" dirty="0"/>
              <a:t> gönderebilmemiz için yetkilendirme yapmamız gerekmektedir.</a:t>
            </a:r>
          </a:p>
          <a:p>
            <a:r>
              <a:rPr lang="tr-TR" dirty="0"/>
              <a:t>Yetkilendirme için </a:t>
            </a:r>
            <a:r>
              <a:rPr lang="tr-TR" dirty="0" err="1"/>
              <a:t>ssh-key</a:t>
            </a:r>
            <a:r>
              <a:rPr lang="tr-TR" dirty="0"/>
              <a:t> oluşturabilir ve bunu Github hesabımıza ekleyebiliriz.</a:t>
            </a:r>
          </a:p>
          <a:p>
            <a:r>
              <a:rPr lang="tr-TR" dirty="0">
                <a:hlinkClick r:id="rId2"/>
              </a:rPr>
              <a:t>https://docs.github.com/en/authentication/connecting-to-github-with-ssh/generating-a-new-ssh-key-and-adding-it-to-the-ssh-agent</a:t>
            </a:r>
            <a:br>
              <a:rPr lang="tr-TR" dirty="0"/>
            </a:br>
            <a:r>
              <a:rPr lang="tr-TR" dirty="0"/>
              <a:t>adresinden gerekli adımları takip edebilirsiniz. </a:t>
            </a:r>
          </a:p>
        </p:txBody>
      </p:sp>
      <p:pic>
        <p:nvPicPr>
          <p:cNvPr id="7" name="İçerik Yer Tutucusu 6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ABEF5E13-1F30-FD38-17C1-80B62B6997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7001" y="2227263"/>
            <a:ext cx="5150948" cy="3633787"/>
          </a:xfrm>
        </p:spPr>
      </p:pic>
    </p:spTree>
    <p:extLst>
      <p:ext uri="{BB962C8B-B14F-4D97-AF65-F5344CB8AC3E}">
        <p14:creationId xmlns:p14="http://schemas.microsoft.com/office/powerpoint/2010/main" val="3584276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F74039-7DEE-5269-F0BB-24ADC55F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8. Adım – </a:t>
            </a:r>
            <a:r>
              <a:rPr lang="tr-TR" dirty="0" err="1"/>
              <a:t>gıthub</a:t>
            </a:r>
            <a:r>
              <a:rPr lang="tr-TR" dirty="0"/>
              <a:t> </a:t>
            </a:r>
            <a:r>
              <a:rPr lang="tr-TR" dirty="0" err="1"/>
              <a:t>ssh-key</a:t>
            </a:r>
            <a:endParaRPr lang="tr-TR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9033C12-9C24-6EFC-E5E0-0C9C252D5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tr-TR" dirty="0"/>
              <a:t>Kısaca bahsetmek gerekirse; </a:t>
            </a:r>
          </a:p>
          <a:p>
            <a:r>
              <a:rPr lang="tr-TR" dirty="0"/>
              <a:t>«</a:t>
            </a:r>
            <a:r>
              <a:rPr lang="de-DE" dirty="0" err="1"/>
              <a:t>ssh-keygen</a:t>
            </a:r>
            <a:r>
              <a:rPr lang="de-DE" dirty="0"/>
              <a:t> -t ed25519 -C </a:t>
            </a:r>
            <a:r>
              <a:rPr lang="de-DE" dirty="0">
                <a:hlinkClick r:id="rId2"/>
              </a:rPr>
              <a:t>your_email@example.com</a:t>
            </a:r>
            <a:r>
              <a:rPr lang="tr-TR" dirty="0"/>
              <a:t>» komutu ile </a:t>
            </a:r>
            <a:r>
              <a:rPr lang="tr-TR" dirty="0" err="1"/>
              <a:t>ssh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oluşturabilir.</a:t>
            </a:r>
          </a:p>
          <a:p>
            <a:r>
              <a:rPr lang="tr-TR" dirty="0"/>
              <a:t>Çıkan </a:t>
            </a:r>
            <a:r>
              <a:rPr lang="tr-TR" dirty="0" err="1"/>
              <a:t>ssk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değerini Github hesabınıza </a:t>
            </a:r>
            <a:r>
              <a:rPr lang="tr-TR" dirty="0" err="1"/>
              <a:t>Settings</a:t>
            </a:r>
            <a:r>
              <a:rPr lang="tr-TR" dirty="0"/>
              <a:t> &gt; </a:t>
            </a:r>
            <a:r>
              <a:rPr lang="tr-TR" dirty="0" err="1"/>
              <a:t>SSh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GPG </a:t>
            </a:r>
            <a:r>
              <a:rPr lang="tr-TR" dirty="0" err="1"/>
              <a:t>keys</a:t>
            </a:r>
            <a:r>
              <a:rPr lang="tr-TR" dirty="0"/>
              <a:t> sayfasından eklemeniz yeterli olacaktır.</a:t>
            </a:r>
          </a:p>
        </p:txBody>
      </p:sp>
      <p:pic>
        <p:nvPicPr>
          <p:cNvPr id="7" name="İçerik Yer Tutucusu 6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ABEF5E13-1F30-FD38-17C1-80B62B6997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7001" y="2227263"/>
            <a:ext cx="5150948" cy="3633787"/>
          </a:xfrm>
        </p:spPr>
      </p:pic>
    </p:spTree>
    <p:extLst>
      <p:ext uri="{BB962C8B-B14F-4D97-AF65-F5344CB8AC3E}">
        <p14:creationId xmlns:p14="http://schemas.microsoft.com/office/powerpoint/2010/main" val="128042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D7B2B27-8F41-D173-0426-BF8D9FE1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tr-TR" dirty="0"/>
              <a:t>10.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commıt</a:t>
            </a:r>
            <a:r>
              <a:rPr lang="tr-TR" dirty="0"/>
              <a:t> --</a:t>
            </a:r>
            <a:r>
              <a:rPr lang="tr-TR" dirty="0" err="1"/>
              <a:t>amend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58ED92-156E-00FC-0684-62E40C511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/>
          <a:lstStyle/>
          <a:p>
            <a:r>
              <a:rPr lang="tr-TR" dirty="0"/>
              <a:t>--</a:t>
            </a:r>
            <a:r>
              <a:rPr lang="tr-TR" dirty="0" err="1"/>
              <a:t>amend</a:t>
            </a:r>
            <a:r>
              <a:rPr lang="tr-TR" dirty="0"/>
              <a:t> parametresi </a:t>
            </a:r>
            <a:r>
              <a:rPr lang="tr-TR" dirty="0" err="1"/>
              <a:t>commit</a:t>
            </a:r>
            <a:r>
              <a:rPr lang="tr-TR" dirty="0"/>
              <a:t> mesajının değiştirilmesi gerektiği durumda kullanılır.</a:t>
            </a:r>
          </a:p>
          <a:p>
            <a:pPr lvl="1"/>
            <a:r>
              <a:rPr lang="tr-TR" dirty="0"/>
              <a:t>Örnek vermek gerekirse: git sistemlerde </a:t>
            </a:r>
            <a:r>
              <a:rPr lang="tr-TR" dirty="0" err="1"/>
              <a:t>commit</a:t>
            </a:r>
            <a:r>
              <a:rPr lang="tr-TR" dirty="0"/>
              <a:t> mesajlarına belli kurallar tanımlanabilmektedir. Bu durumlarda </a:t>
            </a:r>
            <a:r>
              <a:rPr lang="tr-TR" dirty="0" err="1"/>
              <a:t>commitinizi</a:t>
            </a:r>
            <a:r>
              <a:rPr lang="tr-TR" dirty="0"/>
              <a:t> </a:t>
            </a:r>
            <a:r>
              <a:rPr lang="tr-TR" dirty="0" err="1"/>
              <a:t>pushlayamazsınız</a:t>
            </a:r>
            <a:r>
              <a:rPr lang="tr-TR" dirty="0"/>
              <a:t>. </a:t>
            </a:r>
            <a:r>
              <a:rPr lang="tr-TR" dirty="0" err="1"/>
              <a:t>Commiti</a:t>
            </a:r>
            <a:r>
              <a:rPr lang="tr-TR" dirty="0"/>
              <a:t> geri alıp tekrar göndermeniz gerekir. –</a:t>
            </a:r>
            <a:r>
              <a:rPr lang="tr-TR" dirty="0" err="1"/>
              <a:t>amend</a:t>
            </a:r>
            <a:r>
              <a:rPr lang="tr-TR" dirty="0"/>
              <a:t> komutu ile </a:t>
            </a:r>
            <a:r>
              <a:rPr lang="tr-TR" dirty="0" err="1"/>
              <a:t>commit</a:t>
            </a:r>
            <a:r>
              <a:rPr lang="tr-TR" dirty="0"/>
              <a:t> içerisinde bir değişiklik yapmadan sadece mesajını </a:t>
            </a:r>
            <a:r>
              <a:rPr lang="tr-TR" dirty="0" err="1"/>
              <a:t>düzenleyebilirisiniz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9" name="İçerik Yer Tutucusu 8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5C84A1C6-34C1-293D-DDB1-6ADAD225EC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051" y="2227263"/>
            <a:ext cx="5150948" cy="3633787"/>
          </a:xfrm>
        </p:spPr>
      </p:pic>
    </p:spTree>
    <p:extLst>
      <p:ext uri="{BB962C8B-B14F-4D97-AF65-F5344CB8AC3E}">
        <p14:creationId xmlns:p14="http://schemas.microsoft.com/office/powerpoint/2010/main" val="303352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4B045C-B91F-ECE6-47D4-283AF2B6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11. Adım – </a:t>
            </a:r>
            <a:r>
              <a:rPr lang="tr-TR" dirty="0" err="1"/>
              <a:t>gıt</a:t>
            </a:r>
            <a:r>
              <a:rPr lang="tr-TR" dirty="0"/>
              <a:t> log ve </a:t>
            </a:r>
            <a:r>
              <a:rPr lang="tr-TR" dirty="0" err="1"/>
              <a:t>status</a:t>
            </a:r>
            <a:endParaRPr lang="tr-TR" dirty="0"/>
          </a:p>
        </p:txBody>
      </p:sp>
      <p:pic>
        <p:nvPicPr>
          <p:cNvPr id="5" name="İçerik Yer Tutucusu 4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E11B3A2C-F99B-B791-5B5C-5D4F8A299A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5758" y="2228003"/>
            <a:ext cx="5153259" cy="363304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F6C0519-01B2-319A-3AD6-F46B00284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tr-TR" dirty="0"/>
              <a:t>«git log»: </a:t>
            </a:r>
            <a:r>
              <a:rPr lang="tr-TR" dirty="0" err="1"/>
              <a:t>commit</a:t>
            </a:r>
            <a:r>
              <a:rPr lang="tr-TR" dirty="0"/>
              <a:t> geçmişini görmek için kullanılır. </a:t>
            </a:r>
          </a:p>
          <a:p>
            <a:r>
              <a:rPr lang="tr-TR" dirty="0"/>
              <a:t>«git </a:t>
            </a:r>
            <a:r>
              <a:rPr lang="tr-TR" dirty="0" err="1"/>
              <a:t>status</a:t>
            </a:r>
            <a:r>
              <a:rPr lang="tr-TR" dirty="0"/>
              <a:t>»: </a:t>
            </a:r>
            <a:r>
              <a:rPr lang="tr-TR" dirty="0" err="1"/>
              <a:t>varolan</a:t>
            </a:r>
            <a:r>
              <a:rPr lang="tr-TR" dirty="0"/>
              <a:t> </a:t>
            </a:r>
            <a:r>
              <a:rPr lang="tr-TR" dirty="0" err="1"/>
              <a:t>commit</a:t>
            </a:r>
            <a:r>
              <a:rPr lang="tr-TR" dirty="0"/>
              <a:t> durumlarını (dosya ve dizin durumlarını) görmek için kullanılır.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53C56A-3E99-2604-C177-2596A5AD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12. Adım – </a:t>
            </a:r>
            <a:r>
              <a:rPr lang="tr-TR" dirty="0" err="1"/>
              <a:t>merge</a:t>
            </a:r>
            <a:r>
              <a:rPr lang="tr-TR" dirty="0"/>
              <a:t> </a:t>
            </a:r>
            <a:r>
              <a:rPr lang="tr-TR" dirty="0" err="1"/>
              <a:t>fast-forward</a:t>
            </a:r>
            <a:endParaRPr lang="tr-TR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A2F2DD-5F68-E121-B035-FAD776D16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/>
          <a:lstStyle/>
          <a:p>
            <a:r>
              <a:rPr lang="tr-TR" dirty="0" err="1"/>
              <a:t>Fast</a:t>
            </a:r>
            <a:r>
              <a:rPr lang="tr-TR" dirty="0"/>
              <a:t> </a:t>
            </a:r>
            <a:r>
              <a:rPr lang="tr-TR" dirty="0" err="1"/>
              <a:t>Forward</a:t>
            </a:r>
            <a:r>
              <a:rPr lang="tr-TR" dirty="0"/>
              <a:t> </a:t>
            </a:r>
            <a:r>
              <a:rPr lang="tr-TR" dirty="0" err="1"/>
              <a:t>merge</a:t>
            </a:r>
            <a:r>
              <a:rPr lang="tr-TR" dirty="0"/>
              <a:t> işlemi: hedef dal kaynak dalın tüm </a:t>
            </a:r>
            <a:r>
              <a:rPr lang="tr-TR" dirty="0" err="1"/>
              <a:t>commitlerini</a:t>
            </a:r>
            <a:r>
              <a:rPr lang="tr-TR" dirty="0"/>
              <a:t> zaten </a:t>
            </a:r>
            <a:r>
              <a:rPr lang="tr-TR" dirty="0" err="1"/>
              <a:t>içerisiyorsa</a:t>
            </a:r>
            <a:r>
              <a:rPr lang="tr-TR" dirty="0"/>
              <a:t> sadece kaynak </a:t>
            </a:r>
            <a:r>
              <a:rPr lang="tr-TR" dirty="0" err="1"/>
              <a:t>branchin</a:t>
            </a:r>
            <a:r>
              <a:rPr lang="tr-TR" dirty="0"/>
              <a:t> son </a:t>
            </a:r>
            <a:r>
              <a:rPr lang="tr-TR" dirty="0" err="1"/>
              <a:t>commitine</a:t>
            </a:r>
            <a:r>
              <a:rPr lang="tr-TR" dirty="0"/>
              <a:t> ilerlemesi işlemini yapar. </a:t>
            </a:r>
          </a:p>
        </p:txBody>
      </p:sp>
      <p:pic>
        <p:nvPicPr>
          <p:cNvPr id="5" name="İçerik Yer Tutucusu 4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C11BA78D-C541-2631-BF3B-811E6A17C5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2983" y="2228003"/>
            <a:ext cx="5153259" cy="3633047"/>
          </a:xfrm>
          <a:noFill/>
        </p:spPr>
      </p:pic>
    </p:spTree>
    <p:extLst>
      <p:ext uri="{BB962C8B-B14F-4D97-AF65-F5344CB8AC3E}">
        <p14:creationId xmlns:p14="http://schemas.microsoft.com/office/powerpoint/2010/main" val="919638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8695A9-10A8-4CBF-54DE-799758B6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13.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guı</a:t>
            </a:r>
            <a:r>
              <a:rPr lang="tr-TR" dirty="0"/>
              <a:t> ve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clı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22CFA3-CF07-AAE4-6A2C-7964A2A9D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Git GUI: git komutlarını kullanmadan grafiksel arayüz ile komutları kullanmaya yarayan yardımcı programdır.</a:t>
            </a:r>
          </a:p>
          <a:p>
            <a:r>
              <a:rPr lang="tr-TR" dirty="0"/>
              <a:t>Git CLI: git komut satırı arayüzüdür. git komutlarına erişim sağlar.</a:t>
            </a:r>
          </a:p>
          <a:p>
            <a:endParaRPr lang="tr-TR" dirty="0"/>
          </a:p>
          <a:p>
            <a:r>
              <a:rPr lang="tr-TR" dirty="0"/>
              <a:t>Not: Git GUI yüklenmesi ile Git CLI yüklenmiş olur.</a:t>
            </a:r>
          </a:p>
        </p:txBody>
      </p:sp>
    </p:spTree>
    <p:extLst>
      <p:ext uri="{BB962C8B-B14F-4D97-AF65-F5344CB8AC3E}">
        <p14:creationId xmlns:p14="http://schemas.microsoft.com/office/powerpoint/2010/main" val="349928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0590C9-1B79-4FF0-DCE5-E988FEC91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1. </a:t>
            </a:r>
            <a:r>
              <a:rPr lang="tr-TR" dirty="0" err="1"/>
              <a:t>AdıM</a:t>
            </a:r>
            <a:r>
              <a:rPr lang="tr-TR" dirty="0"/>
              <a:t> – Sanal makine kurulması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5815B8-8749-0574-1902-A61661828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/>
          <a:lstStyle/>
          <a:p>
            <a:r>
              <a:rPr lang="tr-TR" dirty="0" err="1"/>
              <a:t>Macbook</a:t>
            </a:r>
            <a:r>
              <a:rPr lang="tr-TR" dirty="0"/>
              <a:t> kullandığım için UTM programı üzerinden Ubuntu işletim sistemini ayağa kaldırdım.</a:t>
            </a:r>
          </a:p>
          <a:p>
            <a:r>
              <a:rPr lang="tr-TR" dirty="0"/>
              <a:t>Genellikle test amaçlı işlemlerde direk bilgisayarı kullanmak yerine sanal işletim sisteminde çalışmak önemlidir.</a:t>
            </a:r>
          </a:p>
        </p:txBody>
      </p:sp>
      <p:pic>
        <p:nvPicPr>
          <p:cNvPr id="5" name="İçerik Yer Tutucusu 4" descr="ekran görüntüsü, metin, multimedya yazılımı, yazılım içeren bir resim&#10;&#10;Açıklama otomatik olarak oluşturuldu">
            <a:extLst>
              <a:ext uri="{FF2B5EF4-FFF2-40B4-BE49-F238E27FC236}">
                <a16:creationId xmlns:a16="http://schemas.microsoft.com/office/drawing/2014/main" id="{72661309-3B6D-90F6-162B-02B0E32BE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417" y="2275472"/>
            <a:ext cx="5422392" cy="3538109"/>
          </a:xfrm>
          <a:noFill/>
        </p:spPr>
      </p:pic>
    </p:spTree>
    <p:extLst>
      <p:ext uri="{BB962C8B-B14F-4D97-AF65-F5344CB8AC3E}">
        <p14:creationId xmlns:p14="http://schemas.microsoft.com/office/powerpoint/2010/main" val="31491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5AEC66-DC8D-4D67-B201-225566E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14.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merge</a:t>
            </a:r>
            <a:r>
              <a:rPr lang="tr-TR" dirty="0"/>
              <a:t> –</a:t>
            </a:r>
            <a:r>
              <a:rPr lang="tr-TR" dirty="0" err="1"/>
              <a:t>no-ff</a:t>
            </a:r>
            <a:r>
              <a:rPr lang="tr-TR" dirty="0"/>
              <a:t> (No </a:t>
            </a:r>
            <a:r>
              <a:rPr lang="tr-TR" dirty="0" err="1"/>
              <a:t>Fast-Forward</a:t>
            </a:r>
            <a:r>
              <a:rPr lang="tr-TR" dirty="0"/>
              <a:t>)</a:t>
            </a:r>
          </a:p>
        </p:txBody>
      </p:sp>
      <p:pic>
        <p:nvPicPr>
          <p:cNvPr id="5" name="İçerik Yer Tutucusu 4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2FEB30B8-0A04-1EB0-698F-991AA30F7E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6576" y="2228003"/>
            <a:ext cx="5891841" cy="415374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48469BB-410E-4C3A-E5FA-1B88F4F79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tr-TR" dirty="0"/>
              <a:t>No </a:t>
            </a:r>
            <a:r>
              <a:rPr lang="tr-TR" dirty="0" err="1"/>
              <a:t>Fast-Forward</a:t>
            </a:r>
            <a:r>
              <a:rPr lang="tr-TR" dirty="0"/>
              <a:t> (No-FF) </a:t>
            </a:r>
            <a:r>
              <a:rPr lang="tr-TR" dirty="0" err="1"/>
              <a:t>Merge</a:t>
            </a:r>
            <a:r>
              <a:rPr lang="tr-TR" dirty="0"/>
              <a:t>:</a:t>
            </a:r>
            <a:br>
              <a:rPr lang="tr-TR" dirty="0"/>
            </a:br>
            <a:r>
              <a:rPr lang="tr-TR" dirty="0"/>
              <a:t>Birleştirme işleminde yeni birleştirme </a:t>
            </a:r>
            <a:r>
              <a:rPr lang="tr-TR" dirty="0" err="1"/>
              <a:t>commiti</a:t>
            </a:r>
            <a:r>
              <a:rPr lang="tr-TR" dirty="0"/>
              <a:t> oluşturur. Değişiklik takibini kolaylaştırmak için kullanılır.</a:t>
            </a:r>
          </a:p>
          <a:p>
            <a:r>
              <a:rPr lang="tr-TR" dirty="0"/>
              <a:t>«git </a:t>
            </a:r>
            <a:r>
              <a:rPr lang="tr-TR" dirty="0" err="1"/>
              <a:t>merge</a:t>
            </a:r>
            <a:r>
              <a:rPr lang="tr-TR" dirty="0"/>
              <a:t> &lt;</a:t>
            </a:r>
            <a:r>
              <a:rPr lang="tr-TR" dirty="0" err="1"/>
              <a:t>branch</a:t>
            </a:r>
            <a:r>
              <a:rPr lang="tr-TR" dirty="0"/>
              <a:t>&gt; --</a:t>
            </a:r>
            <a:r>
              <a:rPr lang="tr-TR" dirty="0" err="1"/>
              <a:t>no-ff</a:t>
            </a:r>
            <a:r>
              <a:rPr lang="tr-TR" dirty="0"/>
              <a:t>» komutu ile geçerli </a:t>
            </a:r>
            <a:r>
              <a:rPr lang="tr-TR" dirty="0" err="1"/>
              <a:t>branch</a:t>
            </a:r>
            <a:r>
              <a:rPr lang="tr-TR" dirty="0"/>
              <a:t> e hedef </a:t>
            </a:r>
            <a:r>
              <a:rPr lang="tr-TR" dirty="0" err="1"/>
              <a:t>branch</a:t>
            </a:r>
            <a:r>
              <a:rPr lang="tr-TR" dirty="0"/>
              <a:t> birleştirmesi sağlanabilir.</a:t>
            </a:r>
          </a:p>
        </p:txBody>
      </p:sp>
    </p:spTree>
    <p:extLst>
      <p:ext uri="{BB962C8B-B14F-4D97-AF65-F5344CB8AC3E}">
        <p14:creationId xmlns:p14="http://schemas.microsoft.com/office/powerpoint/2010/main" val="1541686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5AEC66-DC8D-4D67-B201-225566E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/>
              <a:t>14.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merge</a:t>
            </a:r>
            <a:r>
              <a:rPr lang="tr-TR" dirty="0"/>
              <a:t> –</a:t>
            </a:r>
            <a:r>
              <a:rPr lang="tr-TR" dirty="0" err="1"/>
              <a:t>no-ff</a:t>
            </a:r>
            <a:r>
              <a:rPr lang="tr-TR" dirty="0"/>
              <a:t> (No </a:t>
            </a:r>
            <a:r>
              <a:rPr lang="tr-TR" dirty="0" err="1"/>
              <a:t>Fast-Forward</a:t>
            </a:r>
            <a:r>
              <a:rPr lang="tr-TR" dirty="0"/>
              <a:t>)</a:t>
            </a:r>
          </a:p>
        </p:txBody>
      </p:sp>
      <p:pic>
        <p:nvPicPr>
          <p:cNvPr id="7" name="İçerik Yer Tutucusu 6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0753718F-E1EA-59F9-3015-7FD5DE94C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30" y="1715956"/>
            <a:ext cx="7567414" cy="5335026"/>
          </a:xfrm>
          <a:noFill/>
        </p:spPr>
      </p:pic>
    </p:spTree>
    <p:extLst>
      <p:ext uri="{BB962C8B-B14F-4D97-AF65-F5344CB8AC3E}">
        <p14:creationId xmlns:p14="http://schemas.microsoft.com/office/powerpoint/2010/main" val="202421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252478-C906-B8E5-7CD7-D4AEE0AA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16.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stash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4EA302-A15A-C82A-83D2-C57CED7A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Üzerinde çalıştığımız ve hali hazırda tamamlanmamış kodları saklamak için oluşturulan geçici alandır.</a:t>
            </a:r>
          </a:p>
          <a:p>
            <a:r>
              <a:rPr lang="tr-TR" dirty="0"/>
              <a:t>Amaç çalışma alanını temiz tutmaktır.</a:t>
            </a:r>
          </a:p>
        </p:txBody>
      </p:sp>
    </p:spTree>
    <p:extLst>
      <p:ext uri="{BB962C8B-B14F-4D97-AF65-F5344CB8AC3E}">
        <p14:creationId xmlns:p14="http://schemas.microsoft.com/office/powerpoint/2010/main" val="2793349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1C90CF-DC11-ACA8-22C8-2632A5B2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17.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stash</a:t>
            </a:r>
            <a:r>
              <a:rPr lang="tr-TR" dirty="0"/>
              <a:t> komutları</a:t>
            </a:r>
          </a:p>
        </p:txBody>
      </p:sp>
      <p:sp>
        <p:nvSpPr>
          <p:cNvPr id="2059" name="Content Placeholder 2">
            <a:extLst>
              <a:ext uri="{FF2B5EF4-FFF2-40B4-BE49-F238E27FC236}">
                <a16:creationId xmlns:a16="http://schemas.microsoft.com/office/drawing/2014/main" id="{9A8D4389-D2DF-64E9-A90B-B3DD36B94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Dosya ve dizinleri </a:t>
            </a:r>
            <a:r>
              <a:rPr lang="tr-TR" dirty="0" err="1"/>
              <a:t>stash</a:t>
            </a:r>
            <a:r>
              <a:rPr lang="tr-TR" dirty="0"/>
              <a:t> </a:t>
            </a:r>
            <a:r>
              <a:rPr lang="tr-TR" dirty="0" err="1"/>
              <a:t>area’ya</a:t>
            </a:r>
            <a:r>
              <a:rPr lang="tr-TR" dirty="0"/>
              <a:t> taşımak için dosya ve dizinlerin </a:t>
            </a:r>
            <a:r>
              <a:rPr lang="tr-TR" dirty="0" err="1"/>
              <a:t>stage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da olması gerekmektedir.</a:t>
            </a:r>
          </a:p>
          <a:p>
            <a:r>
              <a:rPr lang="tr-TR" dirty="0"/>
              <a:t>«git </a:t>
            </a:r>
            <a:r>
              <a:rPr lang="tr-TR" dirty="0" err="1"/>
              <a:t>add</a:t>
            </a:r>
            <a:r>
              <a:rPr lang="tr-TR" dirty="0"/>
              <a:t>» komutu ile dosya ve dizinleri </a:t>
            </a:r>
            <a:r>
              <a:rPr lang="tr-TR" dirty="0" err="1"/>
              <a:t>stage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ya almanız gerekiyor.</a:t>
            </a:r>
          </a:p>
          <a:p>
            <a:r>
              <a:rPr lang="tr-TR" dirty="0"/>
              <a:t>«git </a:t>
            </a:r>
            <a:r>
              <a:rPr lang="tr-TR" dirty="0" err="1"/>
              <a:t>stash</a:t>
            </a:r>
            <a:r>
              <a:rPr lang="tr-TR" dirty="0"/>
              <a:t> </a:t>
            </a:r>
            <a:r>
              <a:rPr lang="tr-TR" dirty="0" err="1"/>
              <a:t>push</a:t>
            </a:r>
            <a:r>
              <a:rPr lang="tr-TR" dirty="0"/>
              <a:t>» komutu ile </a:t>
            </a:r>
            <a:r>
              <a:rPr lang="tr-TR" dirty="0" err="1"/>
              <a:t>stage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da olanları </a:t>
            </a:r>
            <a:r>
              <a:rPr lang="tr-TR" dirty="0" err="1"/>
              <a:t>commitler</a:t>
            </a:r>
            <a:r>
              <a:rPr lang="tr-TR" dirty="0"/>
              <a:t> gibi </a:t>
            </a:r>
            <a:r>
              <a:rPr lang="tr-TR" dirty="0" err="1"/>
              <a:t>stash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ya alabilirsiniz. </a:t>
            </a:r>
          </a:p>
          <a:p>
            <a:r>
              <a:rPr lang="tr-TR" dirty="0"/>
              <a:t>«git </a:t>
            </a:r>
            <a:r>
              <a:rPr lang="tr-TR" dirty="0" err="1"/>
              <a:t>stash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» komutu ile </a:t>
            </a:r>
            <a:r>
              <a:rPr lang="tr-TR" dirty="0" err="1"/>
              <a:t>stash</a:t>
            </a:r>
            <a:r>
              <a:rPr lang="tr-TR" dirty="0"/>
              <a:t> listesini </a:t>
            </a:r>
            <a:r>
              <a:rPr lang="tr-TR" dirty="0" err="1"/>
              <a:t>görüntülebilirsiniz</a:t>
            </a:r>
            <a:endParaRPr lang="tr-TR" dirty="0"/>
          </a:p>
          <a:p>
            <a:r>
              <a:rPr lang="tr-TR" dirty="0"/>
              <a:t>«git </a:t>
            </a:r>
            <a:r>
              <a:rPr lang="tr-TR" dirty="0" err="1"/>
              <a:t>stash</a:t>
            </a:r>
            <a:r>
              <a:rPr lang="tr-TR" dirty="0"/>
              <a:t> </a:t>
            </a:r>
            <a:r>
              <a:rPr lang="tr-TR" dirty="0" err="1"/>
              <a:t>apply</a:t>
            </a:r>
            <a:r>
              <a:rPr lang="tr-TR" dirty="0"/>
              <a:t> &lt;</a:t>
            </a:r>
            <a:r>
              <a:rPr lang="tr-TR" dirty="0" err="1"/>
              <a:t>stash_adı</a:t>
            </a:r>
            <a:r>
              <a:rPr lang="tr-TR" dirty="0"/>
              <a:t>&gt;» komutu ile </a:t>
            </a:r>
            <a:r>
              <a:rPr lang="tr-TR" dirty="0" err="1"/>
              <a:t>stash</a:t>
            </a:r>
            <a:r>
              <a:rPr lang="tr-TR" dirty="0"/>
              <a:t> dosya ve dizinlerini geri alabilirsiniz.</a:t>
            </a:r>
          </a:p>
          <a:p>
            <a:r>
              <a:rPr lang="tr-TR" dirty="0"/>
              <a:t>«git </a:t>
            </a:r>
            <a:r>
              <a:rPr lang="tr-TR" dirty="0" err="1"/>
              <a:t>stash</a:t>
            </a:r>
            <a:r>
              <a:rPr lang="tr-TR" dirty="0"/>
              <a:t> </a:t>
            </a:r>
            <a:r>
              <a:rPr lang="tr-TR" dirty="0" err="1"/>
              <a:t>drop</a:t>
            </a:r>
            <a:r>
              <a:rPr lang="tr-TR" dirty="0"/>
              <a:t> &lt;</a:t>
            </a:r>
            <a:r>
              <a:rPr lang="tr-TR" dirty="0" err="1"/>
              <a:t>stash_adı</a:t>
            </a:r>
            <a:r>
              <a:rPr lang="tr-TR" dirty="0"/>
              <a:t>&gt; komutu ile </a:t>
            </a:r>
            <a:r>
              <a:rPr lang="tr-TR" dirty="0" err="1"/>
              <a:t>stash</a:t>
            </a:r>
            <a:r>
              <a:rPr lang="tr-TR" dirty="0"/>
              <a:t> listesinde yer alan verileri silebilirsiniz.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C673B19-0A26-D004-94FF-A7738C23B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2983" y="2228003"/>
            <a:ext cx="5153259" cy="363304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43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FA34479-3001-0A8A-C6A3-30B800CF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18.</a:t>
            </a:r>
            <a:r>
              <a:rPr lang="tr-TR" dirty="0"/>
              <a:t> Adım -</a:t>
            </a:r>
            <a:r>
              <a:rPr lang="en-US" dirty="0"/>
              <a:t> git alias </a:t>
            </a:r>
            <a:r>
              <a:rPr lang="tr-TR" dirty="0"/>
              <a:t>kullanımı</a:t>
            </a:r>
            <a:endParaRPr lang="en-US" dirty="0"/>
          </a:p>
        </p:txBody>
      </p:sp>
      <p:pic>
        <p:nvPicPr>
          <p:cNvPr id="6" name="İçerik Yer Tutucusu 5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88D8009B-F316-A408-CC5E-09089E198E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814" y="2228003"/>
            <a:ext cx="5323147" cy="3633047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6F755A7-4A73-3B5E-1E9C-3FA55A6E4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tr-TR" dirty="0"/>
              <a:t>«git </a:t>
            </a:r>
            <a:r>
              <a:rPr lang="tr-TR" dirty="0" err="1"/>
              <a:t>alias</a:t>
            </a:r>
            <a:r>
              <a:rPr lang="tr-TR" dirty="0"/>
              <a:t>» git komutlarını kısaltmak için kullanılan tanımlama komutudur.</a:t>
            </a:r>
          </a:p>
          <a:p>
            <a:r>
              <a:rPr lang="tr-TR" dirty="0"/>
              <a:t>«</a:t>
            </a:r>
            <a:r>
              <a:rPr lang="en-US" dirty="0"/>
              <a:t>git config --global </a:t>
            </a:r>
            <a:r>
              <a:rPr lang="en-US" dirty="0" err="1"/>
              <a:t>alias.graph</a:t>
            </a:r>
            <a:r>
              <a:rPr lang="en-US" dirty="0"/>
              <a:t> "log -all --graph --decorate –</a:t>
            </a:r>
            <a:r>
              <a:rPr lang="en-US" dirty="0" err="1"/>
              <a:t>oneline</a:t>
            </a:r>
            <a:r>
              <a:rPr lang="en-US" dirty="0"/>
              <a:t>"</a:t>
            </a:r>
            <a:r>
              <a:rPr lang="tr-TR" dirty="0"/>
              <a:t>» komutu ile tanımlama yapabilir.</a:t>
            </a:r>
            <a:endParaRPr lang="en-US" dirty="0"/>
          </a:p>
          <a:p>
            <a:r>
              <a:rPr lang="tr-TR" dirty="0"/>
              <a:t>«</a:t>
            </a:r>
            <a:r>
              <a:rPr lang="en-US" dirty="0"/>
              <a:t>git graph</a:t>
            </a:r>
            <a:r>
              <a:rPr lang="tr-TR" dirty="0"/>
              <a:t>» komutu ile tanımladığımız kısaltılmış kodu çağırabiliriz.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34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7C653D-D41F-A78A-F714-E5D9A4EA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19. Adım – </a:t>
            </a:r>
            <a:r>
              <a:rPr lang="tr-TR" dirty="0" err="1"/>
              <a:t>rebase</a:t>
            </a:r>
            <a:r>
              <a:rPr lang="tr-TR" dirty="0"/>
              <a:t> ve </a:t>
            </a:r>
            <a:r>
              <a:rPr lang="tr-TR" dirty="0" err="1"/>
              <a:t>merge</a:t>
            </a:r>
            <a:r>
              <a:rPr lang="tr-TR" dirty="0"/>
              <a:t> farkı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A372AE-0F8B-ECE9-3115-84CDE06AB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tr-TR" dirty="0" err="1"/>
              <a:t>Rebase</a:t>
            </a:r>
            <a:r>
              <a:rPr lang="tr-TR" dirty="0"/>
              <a:t>: adı üstünde temellendirmedir. Bir dalı diğer dal ile yeniden </a:t>
            </a:r>
            <a:r>
              <a:rPr lang="tr-TR" dirty="0" err="1"/>
              <a:t>temelledirir</a:t>
            </a:r>
            <a:r>
              <a:rPr lang="tr-TR" dirty="0"/>
              <a:t>. </a:t>
            </a:r>
            <a:br>
              <a:rPr lang="tr-TR" dirty="0"/>
            </a:br>
            <a:r>
              <a:rPr lang="tr-TR" dirty="0"/>
              <a:t>Tüm </a:t>
            </a:r>
            <a:r>
              <a:rPr lang="tr-TR" dirty="0" err="1"/>
              <a:t>commit</a:t>
            </a:r>
            <a:r>
              <a:rPr lang="tr-TR" dirty="0"/>
              <a:t> geçmişi ile birlikte birleştirir.</a:t>
            </a:r>
          </a:p>
          <a:p>
            <a:r>
              <a:rPr lang="tr-TR" dirty="0" err="1"/>
              <a:t>Merge</a:t>
            </a:r>
            <a:r>
              <a:rPr lang="tr-TR" dirty="0"/>
              <a:t>: Dalları birleştirmek için kullanılır. </a:t>
            </a:r>
            <a:br>
              <a:rPr lang="tr-TR" dirty="0"/>
            </a:br>
            <a:r>
              <a:rPr lang="tr-TR" dirty="0" err="1"/>
              <a:t>Commit</a:t>
            </a:r>
            <a:r>
              <a:rPr lang="tr-TR" dirty="0"/>
              <a:t> geçmişi saklanmış olur.</a:t>
            </a:r>
          </a:p>
        </p:txBody>
      </p:sp>
      <p:pic>
        <p:nvPicPr>
          <p:cNvPr id="5" name="İçerik Yer Tutucusu 4" descr="metin, çizgi fil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CACD10F-7828-31EC-651D-976F4F78A4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494757"/>
            <a:ext cx="5422900" cy="3098799"/>
          </a:xfrm>
        </p:spPr>
      </p:pic>
    </p:spTree>
    <p:extLst>
      <p:ext uri="{BB962C8B-B14F-4D97-AF65-F5344CB8AC3E}">
        <p14:creationId xmlns:p14="http://schemas.microsoft.com/office/powerpoint/2010/main" val="2341398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7C653D-D41F-A78A-F714-E5D9A4EA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20. Adım – </a:t>
            </a:r>
            <a:r>
              <a:rPr lang="tr-TR" dirty="0" err="1"/>
              <a:t>conflıct</a:t>
            </a:r>
            <a:r>
              <a:rPr lang="tr-TR" dirty="0"/>
              <a:t> </a:t>
            </a:r>
          </a:p>
        </p:txBody>
      </p:sp>
      <p:pic>
        <p:nvPicPr>
          <p:cNvPr id="5" name="İçerik Yer Tutucusu 4" descr="metin, ekran görüntüsü, yazılım, işletim sistemi içeren bir resim&#10;&#10;Açıklama otomatik olarak oluşturuldu">
            <a:extLst>
              <a:ext uri="{FF2B5EF4-FFF2-40B4-BE49-F238E27FC236}">
                <a16:creationId xmlns:a16="http://schemas.microsoft.com/office/drawing/2014/main" id="{BAF01C5F-73A2-0DEE-B54D-D8111D52FA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7964" r="6590" b="1"/>
          <a:stretch/>
        </p:blipFill>
        <p:spPr>
          <a:xfrm>
            <a:off x="581193" y="2228003"/>
            <a:ext cx="5422390" cy="3633047"/>
          </a:xfrm>
          <a:noFill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A372AE-0F8B-ECE9-3115-84CDE06AB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tr-TR" dirty="0"/>
              <a:t>Git sistemi gereği satır balı olarak değişikleri takip etmektedir.</a:t>
            </a:r>
          </a:p>
          <a:p>
            <a:r>
              <a:rPr lang="tr-TR" dirty="0" err="1"/>
              <a:t>Commitlerde</a:t>
            </a:r>
            <a:r>
              <a:rPr lang="tr-TR" dirty="0"/>
              <a:t> satırlarda aynı anda (</a:t>
            </a:r>
            <a:r>
              <a:rPr lang="tr-TR" dirty="0" err="1"/>
              <a:t>merge</a:t>
            </a:r>
            <a:r>
              <a:rPr lang="tr-TR" dirty="0"/>
              <a:t>, </a:t>
            </a:r>
            <a:r>
              <a:rPr lang="tr-TR" dirty="0" err="1"/>
              <a:t>pull</a:t>
            </a:r>
            <a:r>
              <a:rPr lang="tr-TR" dirty="0"/>
              <a:t> gibi işlemlerde) değişiklik algılandığı durumda oluşur.</a:t>
            </a:r>
          </a:p>
          <a:p>
            <a:r>
              <a:rPr lang="tr-TR" dirty="0"/>
              <a:t>Çakışma oluşan satırda </a:t>
            </a:r>
            <a:r>
              <a:rPr lang="tr-TR" dirty="0" err="1"/>
              <a:t>merge</a:t>
            </a:r>
            <a:r>
              <a:rPr lang="tr-TR" dirty="0"/>
              <a:t> işlemi ile düzenleme yapmak gerekir.</a:t>
            </a:r>
          </a:p>
          <a:p>
            <a:r>
              <a:rPr lang="tr-TR" dirty="0"/>
              <a:t>Yada gelen yada giden </a:t>
            </a:r>
            <a:r>
              <a:rPr lang="tr-TR" dirty="0" err="1"/>
              <a:t>commiti</a:t>
            </a:r>
            <a:r>
              <a:rPr lang="tr-TR" dirty="0"/>
              <a:t> baz alarak düzenleme yapılması sağlanabilir.</a:t>
            </a:r>
          </a:p>
        </p:txBody>
      </p:sp>
    </p:spTree>
    <p:extLst>
      <p:ext uri="{BB962C8B-B14F-4D97-AF65-F5344CB8AC3E}">
        <p14:creationId xmlns:p14="http://schemas.microsoft.com/office/powerpoint/2010/main" val="2583297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7C653D-D41F-A78A-F714-E5D9A4EA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21.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ıgnore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A372AE-0F8B-ECE9-3115-84CDE06AB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tr-TR" dirty="0"/>
              <a:t>Git </a:t>
            </a:r>
            <a:r>
              <a:rPr lang="tr-TR" dirty="0" err="1"/>
              <a:t>commitlerine</a:t>
            </a:r>
            <a:r>
              <a:rPr lang="tr-TR" dirty="0"/>
              <a:t> dahil edilememesi istenilen dosyaların ve dizinlerin listesinin yer aldığı dosyadır.</a:t>
            </a:r>
          </a:p>
          <a:p>
            <a:r>
              <a:rPr lang="tr-TR" dirty="0"/>
              <a:t>«.</a:t>
            </a:r>
            <a:r>
              <a:rPr lang="tr-TR" dirty="0" err="1"/>
              <a:t>ignore</a:t>
            </a:r>
            <a:r>
              <a:rPr lang="tr-TR" dirty="0"/>
              <a:t>» adında olması gerekir. Satır bazlı olarak çalışır.</a:t>
            </a:r>
          </a:p>
        </p:txBody>
      </p:sp>
      <p:pic>
        <p:nvPicPr>
          <p:cNvPr id="4" name="İçerik Yer Tutucusu 3" descr="metin, taslak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8A4000BE-B78F-EB4D-6141-60B7EFE614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417" y="2492367"/>
            <a:ext cx="5422392" cy="31043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9133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5E2573-CEDE-FF64-F028-FA8DC54B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22. Adım -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tag</a:t>
            </a:r>
            <a:endParaRPr lang="tr-TR" dirty="0"/>
          </a:p>
        </p:txBody>
      </p:sp>
      <p:pic>
        <p:nvPicPr>
          <p:cNvPr id="5" name="İçerik Yer Tutucusu 4" descr="metin, ekran görüntüsü, çizgi film içeren bir resim&#10;&#10;Açıklama otomatik olarak oluşturuldu">
            <a:extLst>
              <a:ext uri="{FF2B5EF4-FFF2-40B4-BE49-F238E27FC236}">
                <a16:creationId xmlns:a16="http://schemas.microsoft.com/office/drawing/2014/main" id="{1C8456EF-8121-FE88-9D6B-489DA80BE9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3" y="2492367"/>
            <a:ext cx="5422390" cy="3104318"/>
          </a:xfrm>
          <a:noFill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E77D66-DA21-1DE4-59DF-160226D6F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tr-TR" dirty="0"/>
              <a:t>Repoda yer alan </a:t>
            </a:r>
            <a:r>
              <a:rPr lang="tr-TR" dirty="0" err="1"/>
              <a:t>commite</a:t>
            </a:r>
            <a:r>
              <a:rPr lang="tr-TR" dirty="0"/>
              <a:t> versiyon etiketi eklemek için kullanılır.</a:t>
            </a:r>
          </a:p>
          <a:p>
            <a:r>
              <a:rPr lang="tr-TR" dirty="0"/>
              <a:t>«git </a:t>
            </a:r>
            <a:r>
              <a:rPr lang="tr-TR" dirty="0" err="1"/>
              <a:t>tag</a:t>
            </a:r>
            <a:r>
              <a:rPr lang="tr-TR" dirty="0"/>
              <a:t> &lt;</a:t>
            </a:r>
            <a:r>
              <a:rPr lang="tr-TR" dirty="0" err="1"/>
              <a:t>version</a:t>
            </a:r>
            <a:r>
              <a:rPr lang="tr-TR" dirty="0"/>
              <a:t>&gt;» komutu ile çalışır.</a:t>
            </a:r>
          </a:p>
        </p:txBody>
      </p:sp>
    </p:spTree>
    <p:extLst>
      <p:ext uri="{BB962C8B-B14F-4D97-AF65-F5344CB8AC3E}">
        <p14:creationId xmlns:p14="http://schemas.microsoft.com/office/powerpoint/2010/main" val="4220657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56C04E-E070-D54C-934E-181C88AB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23. Adım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dıff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C09AF9-D886-CE0B-CA25-6D5FD0F649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/>
              <a:t>İki </a:t>
            </a:r>
            <a:r>
              <a:rPr lang="tr-TR" dirty="0" err="1"/>
              <a:t>branch</a:t>
            </a:r>
            <a:r>
              <a:rPr lang="tr-TR" dirty="0"/>
              <a:t> yada </a:t>
            </a:r>
            <a:r>
              <a:rPr lang="tr-TR" dirty="0" err="1"/>
              <a:t>commit</a:t>
            </a:r>
            <a:r>
              <a:rPr lang="tr-TR" dirty="0"/>
              <a:t> arasında ki farklılıkları görmemizi sağlar.</a:t>
            </a:r>
          </a:p>
          <a:p>
            <a:r>
              <a:rPr lang="tr-TR" dirty="0"/>
              <a:t>Dizinlerde varlık bazlı, </a:t>
            </a:r>
            <a:r>
              <a:rPr lang="tr-TR" dirty="0" err="1"/>
              <a:t>doslarda</a:t>
            </a:r>
            <a:r>
              <a:rPr lang="tr-TR" dirty="0"/>
              <a:t> satır bazlı olarak farklılıkları listeler.</a:t>
            </a:r>
          </a:p>
        </p:txBody>
      </p:sp>
      <p:pic>
        <p:nvPicPr>
          <p:cNvPr id="6" name="İçerik Yer Tutucusu 5" descr="metin, mobilya, bilgisayar, bilgisayar monitörü içeren bir resim&#10;&#10;Açıklama otomatik olarak oluşturuldu">
            <a:extLst>
              <a:ext uri="{FF2B5EF4-FFF2-40B4-BE49-F238E27FC236}">
                <a16:creationId xmlns:a16="http://schemas.microsoft.com/office/drawing/2014/main" id="{86C785E9-3D56-EBA0-5CD6-36D477E00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494757"/>
            <a:ext cx="5422900" cy="3098799"/>
          </a:xfrm>
        </p:spPr>
      </p:pic>
    </p:spTree>
    <p:extLst>
      <p:ext uri="{BB962C8B-B14F-4D97-AF65-F5344CB8AC3E}">
        <p14:creationId xmlns:p14="http://schemas.microsoft.com/office/powerpoint/2010/main" val="326093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870A45-693A-9039-0547-0EE140E6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2. Adım – gerekli uygulamaların yüklenmesi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93D6B5A-23D3-728C-68F8-21AD15001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r>
              <a:rPr lang="tr-TR" dirty="0"/>
              <a:t>İşletim sisteminin güncelleştirmesi sonrasında ihtiyacınız olan uygulamaları yüklemeniz gerekmektedir.</a:t>
            </a:r>
          </a:p>
          <a:p>
            <a:r>
              <a:rPr lang="tr-TR" dirty="0"/>
              <a:t>Sanal işletim sistemini her ne kadar test için ayağa kaldırsak bile yüklediğimiz uygulamalara ve kütüphanelere dikkat etmemiz gerekir.</a:t>
            </a:r>
          </a:p>
        </p:txBody>
      </p:sp>
      <p:pic>
        <p:nvPicPr>
          <p:cNvPr id="9" name="İçerik Yer Tutucusu 8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E614D38F-7838-E429-43A7-AC819E85E7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3842" t="11894" r="32690" b="37100"/>
          <a:stretch/>
        </p:blipFill>
        <p:spPr>
          <a:xfrm>
            <a:off x="409740" y="2228002"/>
            <a:ext cx="5593844" cy="3641825"/>
          </a:xfrm>
        </p:spPr>
      </p:pic>
    </p:spTree>
    <p:extLst>
      <p:ext uri="{BB962C8B-B14F-4D97-AF65-F5344CB8AC3E}">
        <p14:creationId xmlns:p14="http://schemas.microsoft.com/office/powerpoint/2010/main" val="106661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89EF84-FCE7-935D-B57F-EBC7204C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b="1" dirty="0"/>
              <a:t>24. Adım - DevOps kültür felsefesi</a:t>
            </a:r>
            <a:endParaRPr lang="tr-TR" dirty="0"/>
          </a:p>
        </p:txBody>
      </p:sp>
      <p:pic>
        <p:nvPicPr>
          <p:cNvPr id="5" name="İçerik Yer Tutucusu 4" descr="metin, daire, ekran görüntüsü, grafik içeren bir resim&#10;&#10;Açıklama otomatik olarak oluşturuldu">
            <a:extLst>
              <a:ext uri="{FF2B5EF4-FFF2-40B4-BE49-F238E27FC236}">
                <a16:creationId xmlns:a16="http://schemas.microsoft.com/office/drawing/2014/main" id="{921D968C-008D-47BA-67A7-5B546337E3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3" y="2492367"/>
            <a:ext cx="5422390" cy="3104318"/>
          </a:xfrm>
          <a:noFill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1782A4-F181-4F21-0F14-04274B40D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tr-TR" dirty="0"/>
              <a:t>Yazılım ve operasyon ekiplerinin iletişiminin amaçlandığı yaklaşım. Bu felsefede amaç yazılım geliştirme, test ve dağıtımın hızlandırması ve sürekliliği hedeflenmektedir.</a:t>
            </a:r>
          </a:p>
        </p:txBody>
      </p:sp>
    </p:spTree>
    <p:extLst>
      <p:ext uri="{BB962C8B-B14F-4D97-AF65-F5344CB8AC3E}">
        <p14:creationId xmlns:p14="http://schemas.microsoft.com/office/powerpoint/2010/main" val="3609852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DB07CC-9FF4-1120-1644-B55F8C1E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25. Adım - DevOps 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D93D47-33A9-E5E8-271E-9CA4DCB10C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/>
              <a:t>DevOps, Development (geliştirme) ve </a:t>
            </a:r>
            <a:r>
              <a:rPr lang="tr-TR" dirty="0" err="1"/>
              <a:t>operations</a:t>
            </a:r>
            <a:r>
              <a:rPr lang="tr-TR" dirty="0"/>
              <a:t> (operasyonlar) kelimelerinin birleştirilmesidir.</a:t>
            </a:r>
          </a:p>
        </p:txBody>
      </p:sp>
      <p:pic>
        <p:nvPicPr>
          <p:cNvPr id="6" name="İçerik Yer Tutucusu 5" descr="metin, grafik, yazı tipi, logo içeren bir resim&#10;&#10;Açıklama otomatik olarak oluşturuldu">
            <a:extLst>
              <a:ext uri="{FF2B5EF4-FFF2-40B4-BE49-F238E27FC236}">
                <a16:creationId xmlns:a16="http://schemas.microsoft.com/office/drawing/2014/main" id="{062D9CBC-F14D-BB0C-830C-CABCB716AF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650337"/>
            <a:ext cx="5422900" cy="2787639"/>
          </a:xfrm>
        </p:spPr>
      </p:pic>
    </p:spTree>
    <p:extLst>
      <p:ext uri="{BB962C8B-B14F-4D97-AF65-F5344CB8AC3E}">
        <p14:creationId xmlns:p14="http://schemas.microsoft.com/office/powerpoint/2010/main" val="1363754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DB07CC-9FF4-1120-1644-B55F8C1E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b="1" dirty="0"/>
              <a:t>26. Adım - DevOps CI CD</a:t>
            </a:r>
            <a:endParaRPr lang="tr-TR" dirty="0"/>
          </a:p>
        </p:txBody>
      </p:sp>
      <p:graphicFrame>
        <p:nvGraphicFramePr>
          <p:cNvPr id="16" name="İçerik Yer Tutucusu 2">
            <a:extLst>
              <a:ext uri="{FF2B5EF4-FFF2-40B4-BE49-F238E27FC236}">
                <a16:creationId xmlns:a16="http://schemas.microsoft.com/office/drawing/2014/main" id="{ACBC9EE1-6CCE-0B62-6616-A936D6A1E3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899796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7491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DB07CC-9FF4-1120-1644-B55F8C1E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b="1" dirty="0"/>
              <a:t>27. Adım - DevOps Yöntemlerinden Git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D93D47-33A9-E5E8-271E-9CA4DCB10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anchor="ctr">
            <a:normAutofit/>
          </a:bodyPr>
          <a:lstStyle/>
          <a:p>
            <a:r>
              <a:rPr lang="tr-TR" dirty="0"/>
              <a:t>DevOps da git paralel çalışmayı ve birleştirmeyi sağlar. Otomatize etme sürecinde de </a:t>
            </a:r>
            <a:r>
              <a:rPr lang="tr-TR" dirty="0" err="1"/>
              <a:t>git’in</a:t>
            </a:r>
            <a:r>
              <a:rPr lang="tr-TR" dirty="0"/>
              <a:t> </a:t>
            </a:r>
            <a:r>
              <a:rPr lang="tr-TR" dirty="0" err="1"/>
              <a:t>branch</a:t>
            </a:r>
            <a:r>
              <a:rPr lang="tr-TR" dirty="0"/>
              <a:t> ve versiyonlama desteği sayesinde yayınlama sürecini kolaylaştırır.</a:t>
            </a:r>
          </a:p>
        </p:txBody>
      </p:sp>
    </p:spTree>
    <p:extLst>
      <p:ext uri="{BB962C8B-B14F-4D97-AF65-F5344CB8AC3E}">
        <p14:creationId xmlns:p14="http://schemas.microsoft.com/office/powerpoint/2010/main" val="4205195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DB07CC-9FF4-1120-1644-B55F8C1E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28. Adım - DevOps Yöntemlerinden </a:t>
            </a:r>
            <a:r>
              <a:rPr lang="tr-TR" b="1" dirty="0" err="1"/>
              <a:t>Agıle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D93D47-33A9-E5E8-271E-9CA4DCB10C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/>
              <a:t>Agile metodu geliştirme sürecini sprintlere bölerek süreci hızlandırmayı amaçlar. </a:t>
            </a:r>
          </a:p>
          <a:p>
            <a:r>
              <a:rPr lang="tr-TR" dirty="0"/>
              <a:t>Sürekli geri bildirim sağlayarak uyumluluğu ve memnuniyeti arttırmayı hedefler.</a:t>
            </a:r>
          </a:p>
        </p:txBody>
      </p:sp>
      <p:pic>
        <p:nvPicPr>
          <p:cNvPr id="6" name="İçerik Yer Tutucusu 5" descr="metin, çizim, yazı tipi, el yazısı içeren bir resim&#10;&#10;Açıklama otomatik olarak oluşturuldu">
            <a:extLst>
              <a:ext uri="{FF2B5EF4-FFF2-40B4-BE49-F238E27FC236}">
                <a16:creationId xmlns:a16="http://schemas.microsoft.com/office/drawing/2014/main" id="{E1A94D77-051C-A82C-AB7F-38A0491AA4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9783" y="2227263"/>
            <a:ext cx="5279484" cy="3633787"/>
          </a:xfrm>
        </p:spPr>
      </p:pic>
    </p:spTree>
    <p:extLst>
      <p:ext uri="{BB962C8B-B14F-4D97-AF65-F5344CB8AC3E}">
        <p14:creationId xmlns:p14="http://schemas.microsoft.com/office/powerpoint/2010/main" val="2278413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DB07CC-9FF4-1120-1644-B55F8C1E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29. DevOps </a:t>
            </a:r>
            <a:r>
              <a:rPr lang="tr-TR" b="1" dirty="0" err="1"/>
              <a:t>Contınuous</a:t>
            </a:r>
            <a:r>
              <a:rPr lang="tr-TR" b="1" dirty="0"/>
              <a:t> </a:t>
            </a:r>
            <a:r>
              <a:rPr lang="tr-TR" b="1" dirty="0" err="1"/>
              <a:t>Monıtorıng</a:t>
            </a:r>
            <a:endParaRPr lang="tr-TR" dirty="0"/>
          </a:p>
        </p:txBody>
      </p:sp>
      <p:pic>
        <p:nvPicPr>
          <p:cNvPr id="6" name="İçerik Yer Tutucusu 5" descr="metin, ekran görüntüsü, tasarım, logo içeren bir resim&#10;&#10;Açıklama otomatik olarak oluşturuldu">
            <a:extLst>
              <a:ext uri="{FF2B5EF4-FFF2-40B4-BE49-F238E27FC236}">
                <a16:creationId xmlns:a16="http://schemas.microsoft.com/office/drawing/2014/main" id="{D1738A2A-D1C4-8C82-D6ED-40C080045E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518966"/>
            <a:ext cx="5422900" cy="3050381"/>
          </a:xfr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2421A32-7AC7-FFF4-B513-E8E83F814D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err="1"/>
              <a:t>Continuous</a:t>
            </a:r>
            <a:r>
              <a:rPr lang="tr-TR" dirty="0"/>
              <a:t> </a:t>
            </a:r>
            <a:r>
              <a:rPr lang="tr-TR" dirty="0" err="1"/>
              <a:t>monitoring</a:t>
            </a:r>
            <a:r>
              <a:rPr lang="tr-TR" dirty="0"/>
              <a:t> (sürekli izleme), adından da anlaşılacağı üzere çalışan sistemleri ve alt yapılarını sürekli izlemeyerek performans, güvenlik gibi alanlarda değerlendirmeyi amaçlamaktadır.</a:t>
            </a:r>
          </a:p>
        </p:txBody>
      </p:sp>
    </p:spTree>
    <p:extLst>
      <p:ext uri="{BB962C8B-B14F-4D97-AF65-F5344CB8AC3E}">
        <p14:creationId xmlns:p14="http://schemas.microsoft.com/office/powerpoint/2010/main" val="1322777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DB07CC-9FF4-1120-1644-B55F8C1E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/>
              <a:t>30. Adım - </a:t>
            </a:r>
            <a:r>
              <a:rPr lang="tr-TR" b="1" dirty="0"/>
              <a:t>XML JSON YAML HTTP Server JDK</a:t>
            </a:r>
            <a:endParaRPr lang="tr-TR" dirty="0"/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2D5EFFC9-8750-7911-5AAE-0144EE3774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501892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817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DB07CC-9FF4-1120-1644-B55F8C1E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30. Adım </a:t>
            </a:r>
            <a:r>
              <a:rPr lang="tr-TR" dirty="0" err="1"/>
              <a:t>maven</a:t>
            </a:r>
            <a:r>
              <a:rPr lang="tr-TR" dirty="0"/>
              <a:t> </a:t>
            </a:r>
            <a:r>
              <a:rPr lang="tr-TR" dirty="0" err="1"/>
              <a:t>clean</a:t>
            </a:r>
            <a:r>
              <a:rPr lang="tr-TR" dirty="0"/>
              <a:t> </a:t>
            </a:r>
            <a:r>
              <a:rPr lang="tr-TR" dirty="0" err="1"/>
              <a:t>ınstall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D93D47-33A9-E5E8-271E-9CA4DCB10C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err="1"/>
              <a:t>Maven</a:t>
            </a:r>
            <a:r>
              <a:rPr lang="tr-TR" dirty="0"/>
              <a:t>, java projeleri için bağımlılık yönetimi ve otomasyon aracıdır. </a:t>
            </a:r>
          </a:p>
          <a:p>
            <a:r>
              <a:rPr lang="tr-TR" dirty="0"/>
              <a:t>«</a:t>
            </a:r>
            <a:r>
              <a:rPr lang="tr-TR" dirty="0" err="1"/>
              <a:t>maven</a:t>
            </a:r>
            <a:r>
              <a:rPr lang="tr-TR" dirty="0"/>
              <a:t> </a:t>
            </a:r>
            <a:r>
              <a:rPr lang="tr-TR" dirty="0" err="1"/>
              <a:t>clean</a:t>
            </a:r>
            <a:r>
              <a:rPr lang="tr-TR" dirty="0"/>
              <a:t>»: derlemede yer alan geçici dosyaları temizler.</a:t>
            </a:r>
          </a:p>
          <a:p>
            <a:r>
              <a:rPr lang="tr-TR" dirty="0"/>
              <a:t>«</a:t>
            </a:r>
            <a:r>
              <a:rPr lang="tr-TR" dirty="0" err="1"/>
              <a:t>maven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»: projeyi derlemek için kullanılır.</a:t>
            </a:r>
          </a:p>
          <a:p>
            <a:r>
              <a:rPr lang="tr-TR" dirty="0"/>
              <a:t>«</a:t>
            </a:r>
            <a:r>
              <a:rPr lang="tr-TR" dirty="0" err="1"/>
              <a:t>maven</a:t>
            </a:r>
            <a:r>
              <a:rPr lang="tr-TR" dirty="0"/>
              <a:t> </a:t>
            </a:r>
            <a:r>
              <a:rPr lang="tr-TR" dirty="0" err="1"/>
              <a:t>clean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»: </a:t>
            </a:r>
            <a:r>
              <a:rPr lang="tr-TR" dirty="0" err="1"/>
              <a:t>clean</a:t>
            </a:r>
            <a:r>
              <a:rPr lang="tr-TR" dirty="0"/>
              <a:t> ve </a:t>
            </a:r>
            <a:r>
              <a:rPr lang="tr-TR" dirty="0" err="1"/>
              <a:t>install</a:t>
            </a:r>
            <a:r>
              <a:rPr lang="tr-TR" dirty="0"/>
              <a:t> işlemlerini sırayla yaparak temiz başlangıç yapmak için kullanılır.</a:t>
            </a:r>
          </a:p>
        </p:txBody>
      </p:sp>
      <p:pic>
        <p:nvPicPr>
          <p:cNvPr id="6" name="İçerik Yer Tutucusu 5" descr="metin, yazı tipi, logo, mürekkep içeren bir resim&#10;&#10;Açıklama otomatik olarak oluşturuldu">
            <a:extLst>
              <a:ext uri="{FF2B5EF4-FFF2-40B4-BE49-F238E27FC236}">
                <a16:creationId xmlns:a16="http://schemas.microsoft.com/office/drawing/2014/main" id="{1E8C30AD-AB21-2B00-ECC5-253DB7CD88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2631" y="2227263"/>
            <a:ext cx="3633787" cy="3633787"/>
          </a:xfrm>
        </p:spPr>
      </p:pic>
    </p:spTree>
    <p:extLst>
      <p:ext uri="{BB962C8B-B14F-4D97-AF65-F5344CB8AC3E}">
        <p14:creationId xmlns:p14="http://schemas.microsoft.com/office/powerpoint/2010/main" val="43456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DB07CC-9FF4-1120-1644-B55F8C1E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31. Adım – </a:t>
            </a:r>
            <a:r>
              <a:rPr lang="tr-TR" dirty="0" err="1"/>
              <a:t>docker</a:t>
            </a:r>
            <a:r>
              <a:rPr lang="tr-TR" dirty="0"/>
              <a:t>, </a:t>
            </a:r>
            <a:r>
              <a:rPr lang="tr-TR" dirty="0" err="1"/>
              <a:t>deamon</a:t>
            </a:r>
            <a:r>
              <a:rPr lang="tr-TR" dirty="0"/>
              <a:t>, </a:t>
            </a:r>
            <a:r>
              <a:rPr lang="tr-TR" dirty="0" err="1"/>
              <a:t>clı</a:t>
            </a:r>
            <a:endParaRPr 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2421A32-7AC7-FFF4-B513-E8E83F814D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err="1"/>
              <a:t>Docker</a:t>
            </a:r>
            <a:r>
              <a:rPr lang="tr-TR" dirty="0"/>
              <a:t>: uygulamaları ve bağımlılıklarını içeren konteynerleri oluşturma ve yönetme platformudur.</a:t>
            </a:r>
          </a:p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daemon</a:t>
            </a:r>
            <a:r>
              <a:rPr lang="tr-TR" dirty="0"/>
              <a:t>: </a:t>
            </a:r>
            <a:r>
              <a:rPr lang="tr-TR" dirty="0" err="1"/>
              <a:t>arkaplanada</a:t>
            </a:r>
            <a:r>
              <a:rPr lang="tr-TR" dirty="0"/>
              <a:t> çalışan </a:t>
            </a:r>
            <a:r>
              <a:rPr lang="tr-TR" dirty="0" err="1"/>
              <a:t>docker</a:t>
            </a:r>
            <a:r>
              <a:rPr lang="tr-TR" dirty="0"/>
              <a:t> hizmetidir. </a:t>
            </a:r>
            <a:r>
              <a:rPr lang="tr-TR" dirty="0" err="1"/>
              <a:t>konteynerlar</a:t>
            </a:r>
            <a:r>
              <a:rPr lang="tr-TR" dirty="0"/>
              <a:t> ve </a:t>
            </a:r>
            <a:r>
              <a:rPr lang="tr-TR" dirty="0" err="1"/>
              <a:t>imageler</a:t>
            </a:r>
            <a:r>
              <a:rPr lang="tr-TR" dirty="0"/>
              <a:t> gibi yapıları ayakta tutar.</a:t>
            </a:r>
          </a:p>
          <a:p>
            <a:r>
              <a:rPr lang="tr-TR" dirty="0" err="1"/>
              <a:t>Docker</a:t>
            </a:r>
            <a:r>
              <a:rPr lang="tr-TR" dirty="0"/>
              <a:t> cli: 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daemon</a:t>
            </a:r>
            <a:r>
              <a:rPr lang="tr-TR" dirty="0"/>
              <a:t> ile etkileşime geçme aracıdır.</a:t>
            </a:r>
          </a:p>
        </p:txBody>
      </p:sp>
      <p:pic>
        <p:nvPicPr>
          <p:cNvPr id="10" name="İçerik Yer Tutucusu 9" descr="metin, ekran görüntüsü, daire, yazı tipi içeren bir resim&#10;&#10;Açıklama otomatik olarak oluşturuldu">
            <a:extLst>
              <a:ext uri="{FF2B5EF4-FFF2-40B4-BE49-F238E27FC236}">
                <a16:creationId xmlns:a16="http://schemas.microsoft.com/office/drawing/2014/main" id="{AFC5BC4E-7B62-48B1-A14D-CC44B00613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291882"/>
            <a:ext cx="5422900" cy="3504549"/>
          </a:xfrm>
        </p:spPr>
      </p:pic>
    </p:spTree>
    <p:extLst>
      <p:ext uri="{BB962C8B-B14F-4D97-AF65-F5344CB8AC3E}">
        <p14:creationId xmlns:p14="http://schemas.microsoft.com/office/powerpoint/2010/main" val="3537921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DB07CC-9FF4-1120-1644-B55F8C1E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33-36. adım – 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search</a:t>
            </a:r>
            <a:r>
              <a:rPr lang="tr-TR" dirty="0"/>
              <a:t>, </a:t>
            </a:r>
            <a:r>
              <a:rPr lang="tr-TR" dirty="0" err="1"/>
              <a:t>pull</a:t>
            </a:r>
            <a:r>
              <a:rPr lang="tr-TR" dirty="0"/>
              <a:t>, </a:t>
            </a:r>
            <a:r>
              <a:rPr lang="tr-TR" dirty="0" err="1"/>
              <a:t>run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D93D47-33A9-E5E8-271E-9CA4DCB10C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/>
              <a:t>«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search</a:t>
            </a:r>
            <a:r>
              <a:rPr lang="tr-TR" dirty="0"/>
              <a:t>»: </a:t>
            </a:r>
            <a:r>
              <a:rPr lang="tr-TR" dirty="0" err="1"/>
              <a:t>docker’da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aramak için kullanılır. 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hub’da</a:t>
            </a:r>
            <a:r>
              <a:rPr lang="tr-TR" dirty="0"/>
              <a:t> </a:t>
            </a:r>
            <a:r>
              <a:rPr lang="tr-TR" dirty="0" err="1"/>
              <a:t>varolan</a:t>
            </a:r>
            <a:r>
              <a:rPr lang="tr-TR" dirty="0"/>
              <a:t> </a:t>
            </a:r>
            <a:r>
              <a:rPr lang="tr-TR" dirty="0" err="1"/>
              <a:t>imageler</a:t>
            </a:r>
            <a:r>
              <a:rPr lang="tr-TR" dirty="0"/>
              <a:t> içerisinde arar.</a:t>
            </a:r>
          </a:p>
          <a:p>
            <a:r>
              <a:rPr lang="tr-TR" dirty="0"/>
              <a:t>«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pull</a:t>
            </a:r>
            <a:r>
              <a:rPr lang="tr-TR" dirty="0"/>
              <a:t>»: 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hub’da</a:t>
            </a:r>
            <a:r>
              <a:rPr lang="tr-TR" dirty="0"/>
              <a:t> yer alan </a:t>
            </a:r>
            <a:r>
              <a:rPr lang="tr-TR" dirty="0" err="1"/>
              <a:t>image’in</a:t>
            </a:r>
            <a:r>
              <a:rPr lang="tr-TR" dirty="0"/>
              <a:t> indirilmesini sağlar.</a:t>
            </a:r>
          </a:p>
          <a:p>
            <a:r>
              <a:rPr lang="tr-TR" dirty="0"/>
              <a:t>«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»: </a:t>
            </a:r>
            <a:r>
              <a:rPr lang="tr-TR" dirty="0" err="1"/>
              <a:t>image’in</a:t>
            </a:r>
            <a:r>
              <a:rPr lang="tr-TR" dirty="0"/>
              <a:t> ayağa kaldırılmasını sağlar.</a:t>
            </a:r>
          </a:p>
          <a:p>
            <a:r>
              <a:rPr lang="tr-TR" dirty="0"/>
              <a:t>«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–d –p 6666:80 –name web_2 –</a:t>
            </a:r>
            <a:r>
              <a:rPr lang="tr-TR" dirty="0" err="1"/>
              <a:t>rm</a:t>
            </a:r>
            <a:r>
              <a:rPr lang="tr-TR" dirty="0"/>
              <a:t> </a:t>
            </a:r>
            <a:r>
              <a:rPr lang="tr-TR" dirty="0" err="1"/>
              <a:t>nginx</a:t>
            </a:r>
            <a:r>
              <a:rPr lang="tr-TR" dirty="0"/>
              <a:t>»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2421A32-7AC7-FFF4-B513-E8E83F814D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552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870A45-693A-9039-0547-0EE140E6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2. Adım – gerekli uygulamaların yüklenmesi</a:t>
            </a:r>
          </a:p>
        </p:txBody>
      </p:sp>
      <p:pic>
        <p:nvPicPr>
          <p:cNvPr id="5" name="İçerik Yer Tutucusu 4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E26FBED2-DDA4-F733-A0F1-424E84F529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814" y="2228003"/>
            <a:ext cx="5323147" cy="363304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93D6B5A-23D3-728C-68F8-21AD15001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tr-TR" dirty="0"/>
              <a:t>Yeni bir işletim sistemi ayağa kaldırıldığında ilk yapılması gereken işlem güncelleştirmeleri ve gerekli yükseltmeleri sağlamaktır.</a:t>
            </a:r>
          </a:p>
          <a:p>
            <a:pPr lvl="1"/>
            <a:r>
              <a:rPr lang="tr-TR" sz="1800" dirty="0"/>
              <a:t>Ubuntu kullandığımız için güncelleştirme işlemini:</a:t>
            </a:r>
            <a:br>
              <a:rPr lang="tr-TR" sz="1800" dirty="0"/>
            </a:br>
            <a:r>
              <a:rPr lang="tr-TR" sz="1800" dirty="0"/>
              <a:t>«</a:t>
            </a:r>
            <a:r>
              <a:rPr lang="tr-TR" sz="1800" dirty="0" err="1"/>
              <a:t>sudo</a:t>
            </a:r>
            <a:r>
              <a:rPr lang="tr-TR" sz="1800" dirty="0"/>
              <a:t> </a:t>
            </a:r>
            <a:r>
              <a:rPr lang="tr-TR" sz="1800" dirty="0" err="1"/>
              <a:t>apt</a:t>
            </a:r>
            <a:r>
              <a:rPr lang="tr-TR" sz="1800" dirty="0"/>
              <a:t> update &amp;&amp; </a:t>
            </a:r>
            <a:r>
              <a:rPr lang="tr-TR" sz="1800" dirty="0" err="1"/>
              <a:t>sudo</a:t>
            </a:r>
            <a:r>
              <a:rPr lang="tr-TR" sz="1800" dirty="0"/>
              <a:t> </a:t>
            </a:r>
            <a:r>
              <a:rPr lang="tr-TR" sz="1800" dirty="0" err="1"/>
              <a:t>apt</a:t>
            </a:r>
            <a:r>
              <a:rPr lang="tr-TR" sz="1800" dirty="0"/>
              <a:t> </a:t>
            </a:r>
            <a:r>
              <a:rPr lang="tr-TR" sz="1800" dirty="0" err="1"/>
              <a:t>upgrade</a:t>
            </a:r>
            <a:r>
              <a:rPr lang="tr-TR" sz="1800" dirty="0"/>
              <a:t>» komutu ile yapabiliriz.</a:t>
            </a:r>
          </a:p>
        </p:txBody>
      </p:sp>
    </p:spTree>
    <p:extLst>
      <p:ext uri="{BB962C8B-B14F-4D97-AF65-F5344CB8AC3E}">
        <p14:creationId xmlns:p14="http://schemas.microsoft.com/office/powerpoint/2010/main" val="2008611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DB07CC-9FF4-1120-1644-B55F8C1E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/>
              <a:t>33-36. adım – 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–d –p 6666:80 –name web_2 –</a:t>
            </a:r>
            <a:r>
              <a:rPr lang="tr-TR" dirty="0" err="1"/>
              <a:t>rm</a:t>
            </a:r>
            <a:r>
              <a:rPr lang="tr-TR" dirty="0"/>
              <a:t> </a:t>
            </a:r>
            <a:r>
              <a:rPr lang="tr-TR" dirty="0" err="1"/>
              <a:t>nginx</a:t>
            </a:r>
            <a:endParaRPr lang="tr-TR"/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7A56B18E-2C9C-4F7B-BB58-F7615D2EC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391871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8337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 descr="metin, elektronik donanım, ekran görüntüsü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057022A8-1FFB-36EA-69CF-A6CE10DE07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1422495" y="620713"/>
            <a:ext cx="9347010" cy="6169025"/>
          </a:xfrm>
          <a:noFill/>
        </p:spPr>
      </p:pic>
    </p:spTree>
    <p:extLst>
      <p:ext uri="{BB962C8B-B14F-4D97-AF65-F5344CB8AC3E}">
        <p14:creationId xmlns:p14="http://schemas.microsoft.com/office/powerpoint/2010/main" val="3894427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781C9243-FFFA-D17B-4225-11BD922C6D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1422495" y="620713"/>
            <a:ext cx="9347010" cy="6169025"/>
          </a:xfrm>
          <a:noFill/>
        </p:spPr>
      </p:pic>
    </p:spTree>
    <p:extLst>
      <p:ext uri="{BB962C8B-B14F-4D97-AF65-F5344CB8AC3E}">
        <p14:creationId xmlns:p14="http://schemas.microsoft.com/office/powerpoint/2010/main" val="3568341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14E1E8-D176-83B9-75E4-B0A98A1C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/>
              <a:t>37.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clone</a:t>
            </a:r>
            <a:r>
              <a:rPr lang="tr-TR" dirty="0"/>
              <a:t>, </a:t>
            </a:r>
            <a:r>
              <a:rPr lang="tr-TR" dirty="0" err="1"/>
              <a:t>docker</a:t>
            </a:r>
            <a:r>
              <a:rPr lang="tr-TR" dirty="0"/>
              <a:t> hub </a:t>
            </a:r>
            <a:r>
              <a:rPr lang="tr-TR" dirty="0" err="1"/>
              <a:t>push</a:t>
            </a:r>
            <a:r>
              <a:rPr lang="tr-TR" dirty="0"/>
              <a:t>, </a:t>
            </a:r>
            <a:r>
              <a:rPr lang="tr-TR" dirty="0" err="1"/>
              <a:t>pull</a:t>
            </a:r>
            <a:endParaRPr lang="en-US" dirty="0"/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F752A2FE-A080-3612-2C98-B5F1E8468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«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build</a:t>
            </a:r>
            <a:r>
              <a:rPr lang="tr-TR" dirty="0"/>
              <a:t> -t»: </a:t>
            </a:r>
            <a:r>
              <a:rPr lang="tr-TR" dirty="0" err="1"/>
              <a:t>Imaj</a:t>
            </a:r>
            <a:r>
              <a:rPr lang="tr-TR" dirty="0"/>
              <a:t> oluşturma</a:t>
            </a:r>
          </a:p>
          <a:p>
            <a:r>
              <a:rPr lang="tr-TR" dirty="0"/>
              <a:t>«</a:t>
            </a:r>
            <a:r>
              <a:rPr lang="tr-TR" dirty="0" err="1"/>
              <a:t>docker</a:t>
            </a:r>
            <a:r>
              <a:rPr lang="tr-TR" dirty="0"/>
              <a:t> login»: 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hub’a</a:t>
            </a:r>
            <a:r>
              <a:rPr lang="tr-TR" dirty="0"/>
              <a:t> giriş yapma</a:t>
            </a:r>
          </a:p>
          <a:p>
            <a:r>
              <a:rPr lang="tr-TR" dirty="0"/>
              <a:t>«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push</a:t>
            </a:r>
            <a:r>
              <a:rPr lang="tr-TR" dirty="0"/>
              <a:t>»: 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hub’a</a:t>
            </a:r>
            <a:r>
              <a:rPr lang="tr-TR" dirty="0"/>
              <a:t> imaj gönderme</a:t>
            </a:r>
          </a:p>
          <a:p>
            <a:r>
              <a:rPr lang="tr-TR" dirty="0"/>
              <a:t>«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pull</a:t>
            </a:r>
            <a:r>
              <a:rPr lang="tr-TR" dirty="0"/>
              <a:t>»: 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hub’dan</a:t>
            </a:r>
            <a:r>
              <a:rPr lang="tr-TR" dirty="0"/>
              <a:t> imajı çekme</a:t>
            </a:r>
          </a:p>
        </p:txBody>
      </p:sp>
    </p:spTree>
    <p:extLst>
      <p:ext uri="{BB962C8B-B14F-4D97-AF65-F5344CB8AC3E}">
        <p14:creationId xmlns:p14="http://schemas.microsoft.com/office/powerpoint/2010/main" val="733143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14E1E8-D176-83B9-75E4-B0A98A1C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/>
              <a:t>37. Adım – </a:t>
            </a:r>
            <a:r>
              <a:rPr lang="tr-TR" dirty="0" err="1"/>
              <a:t>dockerfıle</a:t>
            </a:r>
            <a:endParaRPr lang="en-US" dirty="0"/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F752A2FE-A080-3612-2C98-B5F1E8468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Docker</a:t>
            </a:r>
            <a:r>
              <a:rPr lang="tr-TR" dirty="0"/>
              <a:t> imajının nasıl oluşturulacağını tanımlayan bir dosyadır.</a:t>
            </a:r>
          </a:p>
          <a:p>
            <a:r>
              <a:rPr lang="tr-TR" dirty="0"/>
              <a:t>Basit bir örnek içerik:</a:t>
            </a:r>
            <a:br>
              <a:rPr lang="tr-TR" dirty="0"/>
            </a:br>
            <a:r>
              <a:rPr lang="tr-TR" dirty="0"/>
              <a:t>FROM openjdk:11-jre</a:t>
            </a:r>
            <a:br>
              <a:rPr lang="tr-TR" dirty="0"/>
            </a:br>
            <a:r>
              <a:rPr lang="tr-TR" dirty="0"/>
              <a:t>COPY ./app.jar /app.jar</a:t>
            </a:r>
            <a:br>
              <a:rPr lang="tr-TR" dirty="0"/>
            </a:br>
            <a:r>
              <a:rPr lang="tr-TR" dirty="0"/>
              <a:t>ENTRYPOINT["java", "-</a:t>
            </a:r>
            <a:r>
              <a:rPr lang="tr-TR" dirty="0" err="1"/>
              <a:t>jar</a:t>
            </a:r>
            <a:r>
              <a:rPr lang="tr-TR" dirty="0"/>
              <a:t>", "/app.jar"]</a:t>
            </a:r>
          </a:p>
        </p:txBody>
      </p:sp>
    </p:spTree>
    <p:extLst>
      <p:ext uri="{BB962C8B-B14F-4D97-AF65-F5344CB8AC3E}">
        <p14:creationId xmlns:p14="http://schemas.microsoft.com/office/powerpoint/2010/main" val="695338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14E1E8-D176-83B9-75E4-B0A98A1C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/>
              <a:t>37. Adım – </a:t>
            </a:r>
            <a:r>
              <a:rPr lang="tr-TR" dirty="0" err="1"/>
              <a:t>docker-compose.yml</a:t>
            </a:r>
            <a:endParaRPr lang="en-US" dirty="0"/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F752A2FE-A080-3612-2C98-B5F1E8468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Yapılandırma dosyasıdır. İçerisine servisler, volümler, network gibi tanımlamalar yapılarak, </a:t>
            </a:r>
            <a:r>
              <a:rPr lang="tr-TR" dirty="0" err="1"/>
              <a:t>konteynerlarının</a:t>
            </a:r>
            <a:r>
              <a:rPr lang="tr-TR" dirty="0"/>
              <a:t> ayarlarını yapılandırmayı kolaylaştırır.</a:t>
            </a:r>
          </a:p>
          <a:p>
            <a:r>
              <a:rPr lang="tr-TR" dirty="0"/>
              <a:t>Basit bir örnek:</a:t>
            </a:r>
            <a:br>
              <a:rPr lang="tr-TR" dirty="0"/>
            </a:br>
            <a:r>
              <a:rPr lang="en-US" dirty="0"/>
              <a:t>services:</a:t>
            </a:r>
            <a:br>
              <a:rPr lang="tr-TR" dirty="0"/>
            </a:br>
            <a:r>
              <a:rPr lang="en-US" dirty="0"/>
              <a:t>  app:</a:t>
            </a:r>
            <a:br>
              <a:rPr lang="tr-TR" dirty="0"/>
            </a:br>
            <a:r>
              <a:rPr lang="en-US" dirty="0"/>
              <a:t>    build: .</a:t>
            </a:r>
            <a:br>
              <a:rPr lang="tr-TR" dirty="0"/>
            </a:br>
            <a:r>
              <a:rPr lang="en-US" dirty="0"/>
              <a:t>    ports:</a:t>
            </a:r>
            <a:br>
              <a:rPr lang="tr-TR" dirty="0"/>
            </a:br>
            <a:r>
              <a:rPr lang="en-US" dirty="0"/>
              <a:t>      - "8080:8080"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44089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14E1E8-D176-83B9-75E4-B0A98A1C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/>
              <a:t>37.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clone</a:t>
            </a:r>
            <a:r>
              <a:rPr lang="tr-TR" dirty="0"/>
              <a:t>, </a:t>
            </a:r>
            <a:r>
              <a:rPr lang="tr-TR" dirty="0" err="1"/>
              <a:t>docker</a:t>
            </a:r>
            <a:r>
              <a:rPr lang="tr-TR" dirty="0"/>
              <a:t> hub </a:t>
            </a:r>
            <a:r>
              <a:rPr lang="tr-TR" dirty="0" err="1"/>
              <a:t>push</a:t>
            </a:r>
            <a:r>
              <a:rPr lang="tr-TR" dirty="0"/>
              <a:t>, </a:t>
            </a:r>
            <a:r>
              <a:rPr lang="tr-TR" dirty="0" err="1"/>
              <a:t>pull</a:t>
            </a:r>
            <a:endParaRPr lang="en-US" dirty="0"/>
          </a:p>
        </p:txBody>
      </p:sp>
      <p:pic>
        <p:nvPicPr>
          <p:cNvPr id="8" name="İçerik Yer Tutucusu 7" descr="metin, elektronik donanım, ekran görüntüsü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A8EAFDEF-0EA9-21EA-7B64-EB7B32830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006" y="1715956"/>
            <a:ext cx="8159340" cy="5385164"/>
          </a:xfrm>
          <a:noFill/>
        </p:spPr>
      </p:pic>
    </p:spTree>
    <p:extLst>
      <p:ext uri="{BB962C8B-B14F-4D97-AF65-F5344CB8AC3E}">
        <p14:creationId xmlns:p14="http://schemas.microsoft.com/office/powerpoint/2010/main" val="1808803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14E1E8-D176-83B9-75E4-B0A98A1C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/>
              <a:t>37.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clone</a:t>
            </a:r>
            <a:r>
              <a:rPr lang="tr-TR" dirty="0"/>
              <a:t>, </a:t>
            </a:r>
            <a:r>
              <a:rPr lang="tr-TR" dirty="0" err="1"/>
              <a:t>docker</a:t>
            </a:r>
            <a:r>
              <a:rPr lang="tr-TR" dirty="0"/>
              <a:t> hub </a:t>
            </a:r>
            <a:r>
              <a:rPr lang="tr-TR" dirty="0" err="1"/>
              <a:t>push</a:t>
            </a:r>
            <a:r>
              <a:rPr lang="tr-TR" dirty="0"/>
              <a:t>, </a:t>
            </a:r>
            <a:r>
              <a:rPr lang="tr-TR" dirty="0" err="1"/>
              <a:t>pull</a:t>
            </a:r>
            <a:endParaRPr lang="en-US" dirty="0"/>
          </a:p>
        </p:txBody>
      </p:sp>
      <p:pic>
        <p:nvPicPr>
          <p:cNvPr id="10" name="İçerik Yer Tutucusu 4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496B22BC-E7B4-C2A6-FF56-B0559F8FB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327" y="1715956"/>
            <a:ext cx="8097346" cy="5344248"/>
          </a:xfrm>
          <a:noFill/>
        </p:spPr>
      </p:pic>
    </p:spTree>
    <p:extLst>
      <p:ext uri="{BB962C8B-B14F-4D97-AF65-F5344CB8AC3E}">
        <p14:creationId xmlns:p14="http://schemas.microsoft.com/office/powerpoint/2010/main" val="156250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C63DFE-7890-AB77-D0E2-A4A1C7924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38. Adım - </a:t>
            </a:r>
            <a:r>
              <a:rPr lang="tr-TR" dirty="0" err="1"/>
              <a:t>SonarQube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CF258D-CC6D-9CA5-E628-38C402D3C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tr-TR" dirty="0"/>
              <a:t>Yazılım projelerinde kod analizi yapan, güvenliği ölçen platformdur.</a:t>
            </a:r>
          </a:p>
          <a:p>
            <a:r>
              <a:rPr lang="tr-TR" dirty="0"/>
              <a:t>Hata, güvenlik ve iyileştirmesi gereken kodları raporlar.</a:t>
            </a:r>
          </a:p>
        </p:txBody>
      </p:sp>
      <p:pic>
        <p:nvPicPr>
          <p:cNvPr id="5" name="İçerik Yer Tutucusu 4" descr="yazı tipi, metin, grafik, logo içeren bir resim&#10;&#10;Açıklama otomatik olarak oluşturuldu">
            <a:extLst>
              <a:ext uri="{FF2B5EF4-FFF2-40B4-BE49-F238E27FC236}">
                <a16:creationId xmlns:a16="http://schemas.microsoft.com/office/drawing/2014/main" id="{EB07244D-E1B5-DFA0-1E69-C616268849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42250" y="3001169"/>
            <a:ext cx="2114550" cy="2085975"/>
          </a:xfrm>
        </p:spPr>
      </p:pic>
    </p:spTree>
    <p:extLst>
      <p:ext uri="{BB962C8B-B14F-4D97-AF65-F5344CB8AC3E}">
        <p14:creationId xmlns:p14="http://schemas.microsoft.com/office/powerpoint/2010/main" val="1103841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/>
              <a:t>39. Adım – </a:t>
            </a:r>
            <a:r>
              <a:rPr lang="tr-TR" dirty="0" err="1"/>
              <a:t>sonarqube</a:t>
            </a:r>
            <a:endParaRPr lang="tr-TR" dirty="0"/>
          </a:p>
        </p:txBody>
      </p:sp>
      <p:pic>
        <p:nvPicPr>
          <p:cNvPr id="6" name="İçerik Yer Tutucusu 5" descr="metin, ekran görüntüsü, yazılım, bilgisayar içeren bir resim&#10;&#10;Açıklama otomatik olarak oluşturuldu">
            <a:extLst>
              <a:ext uri="{FF2B5EF4-FFF2-40B4-BE49-F238E27FC236}">
                <a16:creationId xmlns:a16="http://schemas.microsoft.com/office/drawing/2014/main" id="{AF2C618B-DD74-64AA-2461-9A6C1FB5E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447" y="1715956"/>
            <a:ext cx="7961105" cy="5254329"/>
          </a:xfrm>
          <a:noFill/>
        </p:spPr>
      </p:pic>
    </p:spTree>
    <p:extLst>
      <p:ext uri="{BB962C8B-B14F-4D97-AF65-F5344CB8AC3E}">
        <p14:creationId xmlns:p14="http://schemas.microsoft.com/office/powerpoint/2010/main" val="3753746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A04CA1-1A04-32EF-C62C-4DCD98BA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3. Adım – portları görüntüleme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1D0119-6D47-2091-A6E5-1F3F08131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tr-TR" dirty="0"/>
              <a:t>Genellikle projelerde sık karşılaşılan hatalardan biri port çakışmasıdır. Bir projeyi yada uygulamayı ayağa kaldırdığınızda portlarına dikkat etmeniz gerekir.</a:t>
            </a:r>
          </a:p>
          <a:p>
            <a:r>
              <a:rPr lang="tr-TR" dirty="0"/>
              <a:t>«</a:t>
            </a:r>
            <a:r>
              <a:rPr lang="tr-TR" dirty="0" err="1"/>
              <a:t>netstat</a:t>
            </a:r>
            <a:r>
              <a:rPr lang="tr-TR" dirty="0"/>
              <a:t> –</a:t>
            </a:r>
            <a:r>
              <a:rPr lang="tr-TR" dirty="0" err="1"/>
              <a:t>nlptu</a:t>
            </a:r>
            <a:r>
              <a:rPr lang="tr-TR" dirty="0"/>
              <a:t>» komutu ile Ubuntu işletim sisteminin dinlediği portları görüntüleyebiliriz.</a:t>
            </a:r>
          </a:p>
          <a:p>
            <a:pPr lvl="1"/>
            <a:r>
              <a:rPr lang="tr-TR" sz="1800"/>
              <a:t>Not: </a:t>
            </a:r>
            <a:r>
              <a:rPr lang="tr-TR" sz="1800" err="1"/>
              <a:t>netstat</a:t>
            </a:r>
            <a:r>
              <a:rPr lang="tr-TR" sz="1800"/>
              <a:t> komutunu kullanmak için net-</a:t>
            </a:r>
            <a:r>
              <a:rPr lang="tr-TR" sz="1800" err="1"/>
              <a:t>tools</a:t>
            </a:r>
            <a:r>
              <a:rPr lang="tr-TR" sz="1800"/>
              <a:t> paketinin yüklü olması gerekmektedir.</a:t>
            </a:r>
            <a:endParaRPr lang="en-US" sz="1800"/>
          </a:p>
        </p:txBody>
      </p:sp>
      <p:pic>
        <p:nvPicPr>
          <p:cNvPr id="5" name="İçerik Yer Tutucusu 4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020EA6DD-1462-1932-2FD6-0ED35674D1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8039" y="2228003"/>
            <a:ext cx="5323147" cy="3633047"/>
          </a:xfrm>
          <a:noFill/>
        </p:spPr>
      </p:pic>
    </p:spTree>
    <p:extLst>
      <p:ext uri="{BB962C8B-B14F-4D97-AF65-F5344CB8AC3E}">
        <p14:creationId xmlns:p14="http://schemas.microsoft.com/office/powerpoint/2010/main" val="3902775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/>
              <a:t>40. Adım – </a:t>
            </a:r>
            <a:r>
              <a:rPr lang="tr-TR" dirty="0" err="1"/>
              <a:t>sonarqube</a:t>
            </a:r>
            <a:endParaRPr lang="tr-TR" dirty="0"/>
          </a:p>
        </p:txBody>
      </p:sp>
      <p:pic>
        <p:nvPicPr>
          <p:cNvPr id="8" name="İçerik Yer Tutucusu 7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204FAA2E-C8B6-3D47-1849-33CDE80F1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247" y="1715956"/>
            <a:ext cx="8161505" cy="5386593"/>
          </a:xfrm>
          <a:noFill/>
        </p:spPr>
      </p:pic>
    </p:spTree>
    <p:extLst>
      <p:ext uri="{BB962C8B-B14F-4D97-AF65-F5344CB8AC3E}">
        <p14:creationId xmlns:p14="http://schemas.microsoft.com/office/powerpoint/2010/main" val="523750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41-43. Adım – </a:t>
            </a:r>
            <a:r>
              <a:rPr lang="tr-TR" dirty="0" err="1"/>
              <a:t>gıtlab</a:t>
            </a:r>
            <a:r>
              <a:rPr lang="tr-TR" dirty="0"/>
              <a:t>, CI/CD, </a:t>
            </a:r>
            <a:r>
              <a:rPr lang="tr-TR" dirty="0" err="1"/>
              <a:t>runner</a:t>
            </a:r>
            <a:endParaRPr lang="tr-TR" dirty="0"/>
          </a:p>
        </p:txBody>
      </p:sp>
      <p:pic>
        <p:nvPicPr>
          <p:cNvPr id="6" name="İçerik Yer Tutucusu 5" descr="yazı tipi, logo, grafik, simge, sembol içeren bir resim&#10;&#10;Açıklama otomatik olarak oluşturuldu">
            <a:extLst>
              <a:ext uri="{FF2B5EF4-FFF2-40B4-BE49-F238E27FC236}">
                <a16:creationId xmlns:a16="http://schemas.microsoft.com/office/drawing/2014/main" id="{5A8C0E76-82D6-E462-1B4C-63126A7E5F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353902"/>
            <a:ext cx="5422900" cy="3380509"/>
          </a:xfr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440D3BA-6C4E-0B49-F306-57C8D9BC3E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/>
              <a:t>Git sürüm kontrol aracını kullanan, kaynak kod ve proje yönetim platformudur.</a:t>
            </a:r>
          </a:p>
          <a:p>
            <a:r>
              <a:rPr lang="tr-TR" dirty="0"/>
              <a:t>Kod geliştirme, çalıştırma, denetim, CI/CD gibi birçok özelliğe sahip olan bir platformdur.</a:t>
            </a:r>
          </a:p>
          <a:p>
            <a:r>
              <a:rPr lang="tr-TR" dirty="0" err="1"/>
              <a:t>Community</a:t>
            </a:r>
            <a:r>
              <a:rPr lang="tr-TR" dirty="0"/>
              <a:t> Edition sürümü tamamen açık kaynaktır.</a:t>
            </a:r>
          </a:p>
          <a:p>
            <a:r>
              <a:rPr lang="tr-TR" b="1" dirty="0" err="1"/>
              <a:t>Gitlab</a:t>
            </a:r>
            <a:r>
              <a:rPr lang="tr-TR" b="1" dirty="0"/>
              <a:t> </a:t>
            </a:r>
            <a:r>
              <a:rPr lang="tr-TR" b="1" dirty="0" err="1"/>
              <a:t>Runner</a:t>
            </a:r>
            <a:r>
              <a:rPr lang="tr-TR" dirty="0"/>
              <a:t>: </a:t>
            </a:r>
            <a:r>
              <a:rPr lang="tr-TR" dirty="0" err="1"/>
              <a:t>pipelineda</a:t>
            </a:r>
            <a:r>
              <a:rPr lang="tr-TR" dirty="0"/>
              <a:t> tanımlanan işleri çalıştıran arka plan programıdır.</a:t>
            </a:r>
          </a:p>
        </p:txBody>
      </p:sp>
    </p:spTree>
    <p:extLst>
      <p:ext uri="{BB962C8B-B14F-4D97-AF65-F5344CB8AC3E}">
        <p14:creationId xmlns:p14="http://schemas.microsoft.com/office/powerpoint/2010/main" val="1882948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/>
              <a:t>44. Adım - </a:t>
            </a:r>
            <a:r>
              <a:rPr lang="tr-TR" dirty="0" err="1"/>
              <a:t>ssh</a:t>
            </a:r>
            <a:endParaRPr lang="tr-TR" dirty="0"/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B67B4AA7-F830-DB90-6EC8-C9E3808BE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048913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6582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46. Adım – Prometheus, </a:t>
            </a:r>
            <a:r>
              <a:rPr lang="tr-TR" dirty="0" err="1"/>
              <a:t>jenkıns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5027C521-385C-2A15-4B2C-5997FDA4BE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31108"/>
          <a:stretch/>
        </p:blipFill>
        <p:spPr>
          <a:xfrm>
            <a:off x="560196" y="2701219"/>
            <a:ext cx="5443388" cy="2765442"/>
          </a:xfrm>
          <a:noFill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745961-E075-9B52-4609-23EE296AF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tr-TR" b="1" dirty="0"/>
              <a:t>Prometheus</a:t>
            </a:r>
            <a:r>
              <a:rPr lang="tr-TR" dirty="0"/>
              <a:t>, açık kaynaklı bir izleme ve uyarı sistemidir.</a:t>
            </a:r>
          </a:p>
          <a:p>
            <a:r>
              <a:rPr lang="tr-TR" b="1" dirty="0"/>
              <a:t>Jenkins</a:t>
            </a:r>
            <a:r>
              <a:rPr lang="tr-TR" dirty="0"/>
              <a:t>, açık kaynaklı bir otomasyon sunucusudur ve </a:t>
            </a:r>
            <a:r>
              <a:rPr lang="tr-TR" dirty="0" err="1"/>
              <a:t>ci</a:t>
            </a:r>
            <a:r>
              <a:rPr lang="tr-TR" dirty="0"/>
              <a:t>/cd süreçlerini yönetmek için kullanılır.</a:t>
            </a:r>
          </a:p>
        </p:txBody>
      </p:sp>
    </p:spTree>
    <p:extLst>
      <p:ext uri="{BB962C8B-B14F-4D97-AF65-F5344CB8AC3E}">
        <p14:creationId xmlns:p14="http://schemas.microsoft.com/office/powerpoint/2010/main" val="4259223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47. Adım - </a:t>
            </a:r>
            <a:r>
              <a:rPr lang="tr-TR" dirty="0" err="1"/>
              <a:t>ansıble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745961-E075-9B52-4609-23EE296AFD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/>
              <a:t>Açık kaynaklı IT otomasyon aracıdır. </a:t>
            </a:r>
          </a:p>
          <a:p>
            <a:r>
              <a:rPr lang="tr-TR" dirty="0"/>
              <a:t>Sistem yönetimi, uygulama dağıtımı, konfigürasyon yönetimi ve orkestrasyon gibi işlemleri basitleştirmek için kullanılır.</a:t>
            </a:r>
          </a:p>
          <a:p>
            <a:r>
              <a:rPr lang="tr-TR" dirty="0"/>
              <a:t>SSH üzerinden erişim sağlar.</a:t>
            </a:r>
          </a:p>
        </p:txBody>
      </p:sp>
      <p:pic>
        <p:nvPicPr>
          <p:cNvPr id="6" name="İçerik Yer Tutucusu 5" descr="metin, diyagram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0A73FEEC-5043-7709-101D-068F09B4D1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52859"/>
            <a:ext cx="5422900" cy="2982595"/>
          </a:xfrm>
        </p:spPr>
      </p:pic>
    </p:spTree>
    <p:extLst>
      <p:ext uri="{BB962C8B-B14F-4D97-AF65-F5344CB8AC3E}">
        <p14:creationId xmlns:p14="http://schemas.microsoft.com/office/powerpoint/2010/main" val="2759690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48. Adım - </a:t>
            </a:r>
            <a:r>
              <a:rPr lang="tr-TR" dirty="0" err="1"/>
              <a:t>Kubernate</a:t>
            </a:r>
            <a:endParaRPr lang="tr-TR" dirty="0"/>
          </a:p>
        </p:txBody>
      </p:sp>
      <p:pic>
        <p:nvPicPr>
          <p:cNvPr id="6" name="İçerik Yer Tutucusu 5" descr="metin, ekran görüntüsü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A6621881-E88E-1B7C-7084-8E845AD1BD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7015" y="2227263"/>
            <a:ext cx="5310919" cy="3633787"/>
          </a:xfr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440D3BA-6C4E-0B49-F306-57C8D9BC3E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err="1"/>
              <a:t>Container</a:t>
            </a:r>
            <a:r>
              <a:rPr lang="tr-TR" dirty="0"/>
              <a:t> haline getirilmiş uygulamaların otomatik dağıtımı, ölçeklenmesi ve yönetimi için kullanılan platformdur.</a:t>
            </a:r>
          </a:p>
        </p:txBody>
      </p:sp>
    </p:spTree>
    <p:extLst>
      <p:ext uri="{BB962C8B-B14F-4D97-AF65-F5344CB8AC3E}">
        <p14:creationId xmlns:p14="http://schemas.microsoft.com/office/powerpoint/2010/main" val="459821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49. Adım - </a:t>
            </a:r>
            <a:r>
              <a:rPr lang="tr-TR" dirty="0" err="1"/>
              <a:t>Datadog</a:t>
            </a:r>
            <a:r>
              <a:rPr lang="tr-TR" dirty="0"/>
              <a:t> </a:t>
            </a:r>
            <a:r>
              <a:rPr lang="tr-TR" dirty="0" err="1"/>
              <a:t>MonıtorınG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745961-E075-9B52-4609-23EE296AFD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/>
              <a:t>Bulut tabanlı izleme ve analiz platformudur.</a:t>
            </a:r>
          </a:p>
          <a:p>
            <a:r>
              <a:rPr lang="tr-TR" dirty="0"/>
              <a:t>Uygulamalar, altyapı, güvenlik ve iş metriklerini tek çatı altında toplayıp, farklı sistemlerin durumlarını izlememizi sağlar.</a:t>
            </a:r>
          </a:p>
        </p:txBody>
      </p:sp>
      <p:pic>
        <p:nvPicPr>
          <p:cNvPr id="6" name="İçerik Yer Tutucusu 5" descr="metin, el aynası içeren bir resim&#10;&#10;Açıklama otomatik olarak oluşturuldu">
            <a:extLst>
              <a:ext uri="{FF2B5EF4-FFF2-40B4-BE49-F238E27FC236}">
                <a16:creationId xmlns:a16="http://schemas.microsoft.com/office/drawing/2014/main" id="{DBDAAA70-F46E-ADCE-CCBA-FC33A22532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392" y="2291798"/>
            <a:ext cx="5120189" cy="3407253"/>
          </a:xfrm>
        </p:spPr>
      </p:pic>
    </p:spTree>
    <p:extLst>
      <p:ext uri="{BB962C8B-B14F-4D97-AF65-F5344CB8AC3E}">
        <p14:creationId xmlns:p14="http://schemas.microsoft.com/office/powerpoint/2010/main" val="4055302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50. Adım - </a:t>
            </a:r>
            <a:r>
              <a:rPr lang="tr-TR" dirty="0" err="1"/>
              <a:t>kanban</a:t>
            </a:r>
            <a:endParaRPr lang="tr-TR" dirty="0"/>
          </a:p>
        </p:txBody>
      </p:sp>
      <p:pic>
        <p:nvPicPr>
          <p:cNvPr id="6" name="İçerik Yer Tutucusu 5" descr="metin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2A083956-D0F6-A95C-202F-321D551997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518966"/>
            <a:ext cx="5422900" cy="3050381"/>
          </a:xfr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440D3BA-6C4E-0B49-F306-57C8D9BC3E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/>
              <a:t>Verimliliği arttırmak ve iş akışını takip etmek için kullanılan görsel yönetim yöntemidir.</a:t>
            </a:r>
          </a:p>
        </p:txBody>
      </p:sp>
    </p:spTree>
    <p:extLst>
      <p:ext uri="{BB962C8B-B14F-4D97-AF65-F5344CB8AC3E}">
        <p14:creationId xmlns:p14="http://schemas.microsoft.com/office/powerpoint/2010/main" val="666280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51. Adım – </a:t>
            </a:r>
            <a:r>
              <a:rPr lang="tr-TR" dirty="0" err="1"/>
              <a:t>devops</a:t>
            </a:r>
            <a:r>
              <a:rPr lang="tr-TR" dirty="0"/>
              <a:t> ve süreçleri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745961-E075-9B52-4609-23EE296AF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1535923"/>
          </a:xfrm>
        </p:spPr>
        <p:txBody>
          <a:bodyPr/>
          <a:lstStyle/>
          <a:p>
            <a:r>
              <a:rPr lang="tr-TR" b="1" dirty="0" err="1"/>
              <a:t>Devops</a:t>
            </a:r>
            <a:r>
              <a:rPr lang="tr-TR" dirty="0"/>
              <a:t>: yazılım geliştirme ve BT operasyonlarını birleştirerek süreci daha hızlı ve verimli hale getirmek için kullanılan uygulamalar ve felsefedir.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440D3BA-6C4E-0B49-F306-57C8D9BC3E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/>
              <a:t>DevOps Süreçleri: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Planlama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Kod yazma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Yayınlama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Test etme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Dağıtım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İşletme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İzleme</a:t>
            </a:r>
          </a:p>
        </p:txBody>
      </p:sp>
      <p:pic>
        <p:nvPicPr>
          <p:cNvPr id="6" name="Resim 5" descr="metin, grafik, yazı tipi, logo içeren bir resim&#10;&#10;Açıklama otomatik olarak oluşturuldu">
            <a:extLst>
              <a:ext uri="{FF2B5EF4-FFF2-40B4-BE49-F238E27FC236}">
                <a16:creationId xmlns:a16="http://schemas.microsoft.com/office/drawing/2014/main" id="{6CFF4441-AD7F-51A8-A2D6-572B3329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07" y="3763926"/>
            <a:ext cx="4394846" cy="22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26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 err="1"/>
              <a:t>Docker</a:t>
            </a:r>
            <a:r>
              <a:rPr lang="tr-TR" dirty="0"/>
              <a:t> kurulumu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32E59D5E-FCA3-AE56-12ED-AE15DB589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2260220" y="1925314"/>
            <a:ext cx="7840709" cy="4900442"/>
          </a:xfrm>
          <a:noFill/>
        </p:spPr>
      </p:pic>
    </p:spTree>
    <p:extLst>
      <p:ext uri="{BB962C8B-B14F-4D97-AF65-F5344CB8AC3E}">
        <p14:creationId xmlns:p14="http://schemas.microsoft.com/office/powerpoint/2010/main" val="411344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A04CA1-1A04-32EF-C62C-4DCD98BA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4.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clone</a:t>
            </a:r>
            <a:endParaRPr lang="tr-TR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1D0119-6D47-2091-A6E5-1F3F08131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tr-TR" dirty="0" err="1"/>
              <a:t>Github’da</a:t>
            </a:r>
            <a:r>
              <a:rPr lang="tr-TR" dirty="0"/>
              <a:t> </a:t>
            </a:r>
            <a:r>
              <a:rPr lang="tr-TR" dirty="0" err="1"/>
              <a:t>public</a:t>
            </a:r>
            <a:r>
              <a:rPr lang="tr-TR" dirty="0"/>
              <a:t> durumunda olan bir repoyu almak için herhangi bir yetkilendirme gerekmemektedir.</a:t>
            </a:r>
          </a:p>
          <a:p>
            <a:r>
              <a:rPr lang="tr-TR" dirty="0"/>
              <a:t>«git </a:t>
            </a:r>
            <a:r>
              <a:rPr lang="tr-TR" dirty="0" err="1"/>
              <a:t>clone</a:t>
            </a:r>
            <a:r>
              <a:rPr lang="tr-TR" dirty="0"/>
              <a:t> &lt;url&gt;» komutu ile reponun klonunu bilgisayarınıza indirebilirsiniz.</a:t>
            </a:r>
            <a:endParaRPr lang="en-US" dirty="0"/>
          </a:p>
        </p:txBody>
      </p:sp>
      <p:pic>
        <p:nvPicPr>
          <p:cNvPr id="9" name="İçerik Yer Tutucusu 8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52049E87-7444-141C-7800-7851158B39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248" y="2227263"/>
            <a:ext cx="5324454" cy="3633787"/>
          </a:xfrm>
        </p:spPr>
      </p:pic>
    </p:spTree>
    <p:extLst>
      <p:ext uri="{BB962C8B-B14F-4D97-AF65-F5344CB8AC3E}">
        <p14:creationId xmlns:p14="http://schemas.microsoft.com/office/powerpoint/2010/main" val="1153295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 err="1"/>
              <a:t>Tomcat</a:t>
            </a:r>
            <a:r>
              <a:rPr lang="tr-TR" dirty="0"/>
              <a:t> kurulumu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E422553-F14C-15C5-4DBC-84D2439DB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49" y="1904049"/>
            <a:ext cx="7116937" cy="4910687"/>
          </a:xfrm>
          <a:noFill/>
        </p:spPr>
      </p:pic>
    </p:spTree>
    <p:extLst>
      <p:ext uri="{BB962C8B-B14F-4D97-AF65-F5344CB8AC3E}">
        <p14:creationId xmlns:p14="http://schemas.microsoft.com/office/powerpoint/2010/main" val="2273058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BAF97-EB81-CBE3-01C8-EE34FE31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Tomcat</a:t>
            </a:r>
            <a:r>
              <a:rPr lang="tr-TR" dirty="0"/>
              <a:t> </a:t>
            </a:r>
            <a:r>
              <a:rPr lang="tr-TR" dirty="0" err="1"/>
              <a:t>docker</a:t>
            </a:r>
            <a:r>
              <a:rPr lang="tr-TR" dirty="0"/>
              <a:t> kurulumu</a:t>
            </a:r>
          </a:p>
        </p:txBody>
      </p:sp>
      <p:pic>
        <p:nvPicPr>
          <p:cNvPr id="6" name="İçerik Yer Tutucusu 5" descr="Dockerfile&#10;">
            <a:extLst>
              <a:ext uri="{FF2B5EF4-FFF2-40B4-BE49-F238E27FC236}">
                <a16:creationId xmlns:a16="http://schemas.microsoft.com/office/drawing/2014/main" id="{64B00D4F-8EF0-6E82-30BF-60033A5FE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3382306"/>
            <a:ext cx="5422900" cy="1323700"/>
          </a:xfrm>
        </p:spPr>
      </p:pic>
      <p:pic>
        <p:nvPicPr>
          <p:cNvPr id="8" name="İçerik Yer Tutucusu 7" descr="docker-compose.yml">
            <a:extLst>
              <a:ext uri="{FF2B5EF4-FFF2-40B4-BE49-F238E27FC236}">
                <a16:creationId xmlns:a16="http://schemas.microsoft.com/office/drawing/2014/main" id="{D333EDE9-02D7-74AE-2F65-D90259F880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3087" y="3010694"/>
            <a:ext cx="3952875" cy="2066925"/>
          </a:xfrm>
        </p:spPr>
      </p:pic>
    </p:spTree>
    <p:extLst>
      <p:ext uri="{BB962C8B-B14F-4D97-AF65-F5344CB8AC3E}">
        <p14:creationId xmlns:p14="http://schemas.microsoft.com/office/powerpoint/2010/main" val="3581337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233283-0BEC-BA4C-EB7A-5CE47CD8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tr-TR" dirty="0" err="1"/>
              <a:t>Tomcat</a:t>
            </a:r>
            <a:r>
              <a:rPr lang="tr-TR" dirty="0"/>
              <a:t> </a:t>
            </a:r>
            <a:r>
              <a:rPr lang="tr-TR" dirty="0" err="1"/>
              <a:t>docker</a:t>
            </a:r>
            <a:r>
              <a:rPr lang="tr-TR" dirty="0"/>
              <a:t> hub a gönderilmesi</a:t>
            </a:r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1E67AFDC-D023-F3D7-5987-A14DE33ED9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859720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027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E482652-C997-F7D3-81D3-E4189896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tr-TR" dirty="0" err="1"/>
              <a:t>Tomcat</a:t>
            </a:r>
            <a:r>
              <a:rPr lang="tr-TR" dirty="0"/>
              <a:t> varsayılan sayfası</a:t>
            </a:r>
            <a:endParaRPr lang="en-US" dirty="0"/>
          </a:p>
        </p:txBody>
      </p:sp>
      <p:pic>
        <p:nvPicPr>
          <p:cNvPr id="6" name="İçerik Yer Tutucusu 5" descr="metin, elektronik donanım, bilgisaya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CCE0DF0-4E9F-99F0-4090-7B3C0EC69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184" y="1925315"/>
            <a:ext cx="6690081" cy="4933935"/>
          </a:xfrm>
          <a:noFill/>
        </p:spPr>
      </p:pic>
    </p:spTree>
    <p:extLst>
      <p:ext uri="{BB962C8B-B14F-4D97-AF65-F5344CB8AC3E}">
        <p14:creationId xmlns:p14="http://schemas.microsoft.com/office/powerpoint/2010/main" val="3006855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A63ECC-72BD-5AA2-C6F0-842F3827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Jenkıns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70386EB-1727-9A5C-7446-F0965603F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393" y="1873782"/>
            <a:ext cx="6231956" cy="4970304"/>
          </a:xfrm>
        </p:spPr>
      </p:pic>
    </p:spTree>
    <p:extLst>
      <p:ext uri="{BB962C8B-B14F-4D97-AF65-F5344CB8AC3E}">
        <p14:creationId xmlns:p14="http://schemas.microsoft.com/office/powerpoint/2010/main" val="40060385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75C14B-F4CA-30D3-4479-67E76EAC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ngınx</a:t>
            </a:r>
            <a:r>
              <a:rPr lang="tr-TR" dirty="0"/>
              <a:t> </a:t>
            </a:r>
            <a:r>
              <a:rPr lang="tr-TR" dirty="0" err="1"/>
              <a:t>replıcas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D9E9849-8D17-9F87-9D66-800A8F39D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934" y="1855760"/>
            <a:ext cx="7211493" cy="4737319"/>
          </a:xfrm>
        </p:spPr>
      </p:pic>
    </p:spTree>
    <p:extLst>
      <p:ext uri="{BB962C8B-B14F-4D97-AF65-F5344CB8AC3E}">
        <p14:creationId xmlns:p14="http://schemas.microsoft.com/office/powerpoint/2010/main" val="94210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75C14B-F4CA-30D3-4479-67E76EAC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ngınx</a:t>
            </a:r>
            <a:r>
              <a:rPr lang="tr-TR" dirty="0"/>
              <a:t> </a:t>
            </a:r>
            <a:r>
              <a:rPr lang="tr-TR" dirty="0" err="1"/>
              <a:t>replıcas</a:t>
            </a:r>
            <a:endParaRPr lang="tr-TR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0B4A5F11-6221-54C1-6D3B-9D2873751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856" y="1864813"/>
            <a:ext cx="9138353" cy="7454774"/>
          </a:xfrm>
        </p:spPr>
      </p:pic>
    </p:spTree>
    <p:extLst>
      <p:ext uri="{BB962C8B-B14F-4D97-AF65-F5344CB8AC3E}">
        <p14:creationId xmlns:p14="http://schemas.microsoft.com/office/powerpoint/2010/main" val="10763917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Dikdörtgen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>
              <a:latin typeface="Calibri" panose="020F0502020204030204" pitchFamily="34" charset="0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grpSp>
        <p:nvGrpSpPr>
          <p:cNvPr id="14" name="Gr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Dikdörtgen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6" name="Dikdörtgen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tr-TR" dirty="0">
                <a:solidFill>
                  <a:srgbClr val="FFFFFF"/>
                </a:solidFill>
              </a:rPr>
              <a:t>Teşekkürler</a:t>
            </a:r>
            <a:br>
              <a:rPr lang="tr-TR" dirty="0">
                <a:solidFill>
                  <a:srgbClr val="FFFFFF"/>
                </a:solidFill>
              </a:rPr>
            </a:br>
            <a:endParaRPr lang="tr-TR" dirty="0">
              <a:solidFill>
                <a:srgbClr val="FFFFFF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5619749"/>
            <a:ext cx="3081576" cy="514351"/>
          </a:xfrm>
        </p:spPr>
        <p:txBody>
          <a:bodyPr rtlCol="0">
            <a:normAutofit fontScale="92500" lnSpcReduction="20000"/>
          </a:bodyPr>
          <a:lstStyle/>
          <a:p>
            <a:pPr algn="r" rtl="0"/>
            <a:r>
              <a:rPr lang="tr-TR" sz="2800" dirty="0">
                <a:solidFill>
                  <a:schemeClr val="bg2"/>
                </a:solidFill>
              </a:rPr>
              <a:t>Talip ÇAKIR</a:t>
            </a:r>
          </a:p>
          <a:p>
            <a:pPr rtl="0"/>
            <a:endParaRPr lang="tr-TR" dirty="0">
              <a:solidFill>
                <a:schemeClr val="bg2"/>
              </a:solidFill>
            </a:endParaRPr>
          </a:p>
          <a:p>
            <a:pPr rtl="0"/>
            <a:endParaRPr lang="tr-TR" dirty="0">
              <a:solidFill>
                <a:schemeClr val="bg2"/>
              </a:solidFill>
            </a:endParaRPr>
          </a:p>
        </p:txBody>
      </p:sp>
      <p:pic>
        <p:nvPicPr>
          <p:cNvPr id="5" name="Resim 4" descr="Dijital Sayılar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29E2BBC-864D-CC48-80F2-8963BFC1D174}"/>
              </a:ext>
            </a:extLst>
          </p:cNvPr>
          <p:cNvSpPr txBox="1"/>
          <p:nvPr/>
        </p:nvSpPr>
        <p:spPr>
          <a:xfrm>
            <a:off x="8042147" y="4887567"/>
            <a:ext cx="370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Github: </a:t>
            </a:r>
            <a:r>
              <a:rPr lang="tr-TR" dirty="0" err="1">
                <a:solidFill>
                  <a:schemeClr val="bg1"/>
                </a:solidFill>
              </a:rPr>
              <a:t>talipcakir</a:t>
            </a:r>
            <a:r>
              <a:rPr lang="tr-TR" dirty="0">
                <a:solidFill>
                  <a:schemeClr val="bg1"/>
                </a:solidFill>
              </a:rPr>
              <a:t>/devops_bootcamp_proje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A04CA1-1A04-32EF-C62C-4DCD98BA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5. Adım – </a:t>
            </a:r>
            <a:r>
              <a:rPr lang="tr-TR" dirty="0" err="1"/>
              <a:t>gıt</a:t>
            </a:r>
            <a:r>
              <a:rPr lang="tr-TR" dirty="0"/>
              <a:t> nedir?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1D0119-6D47-2091-A6E5-1F3F08131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tr-TR" dirty="0"/>
              <a:t>Yazılım geliştirme sürecinde ortaya çıkan versiyonlama sorunlarından oraya çıkan eksikliği tamamlamak adına geliştirilen bir sistemdir. </a:t>
            </a:r>
          </a:p>
          <a:p>
            <a:r>
              <a:rPr lang="tr-TR" dirty="0"/>
              <a:t>Versiyonlama sistemleri arasında en bilineni ve en çok kullanılanıdır. </a:t>
            </a:r>
          </a:p>
          <a:p>
            <a:r>
              <a:rPr lang="tr-TR" dirty="0"/>
              <a:t>Git kullanım kolaylığı, açık kaynak olarak sunulması ve sürekli geliştirilmesi ile diğer versiyonlama sistemlerinin önüne geçmeyi başarmıştır.</a:t>
            </a:r>
            <a:endParaRPr lang="en-US" sz="1800" dirty="0"/>
          </a:p>
        </p:txBody>
      </p:sp>
      <p:pic>
        <p:nvPicPr>
          <p:cNvPr id="9" name="İçerik Yer Tutucusu 8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58AD704F-2992-BFA4-C1F3-FF4E7664D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051" y="2227263"/>
            <a:ext cx="5150948" cy="3633787"/>
          </a:xfrm>
        </p:spPr>
      </p:pic>
    </p:spTree>
    <p:extLst>
      <p:ext uri="{BB962C8B-B14F-4D97-AF65-F5344CB8AC3E}">
        <p14:creationId xmlns:p14="http://schemas.microsoft.com/office/powerpoint/2010/main" val="5995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A04CA1-1A04-32EF-C62C-4DCD98BA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5. Adım – </a:t>
            </a:r>
            <a:r>
              <a:rPr lang="tr-TR" dirty="0" err="1"/>
              <a:t>vcs</a:t>
            </a:r>
            <a:r>
              <a:rPr lang="tr-TR" dirty="0"/>
              <a:t> nedir?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1D0119-6D47-2091-A6E5-1F3F08131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tr-TR" dirty="0"/>
              <a:t>Özellikle yazılım geliştirme sürecinin ihtiyaçları ile oluşan versiyonlama ve aynı anda birden çok kişinin geliştirme sürecine dahil olması ile karmaşanın önüne geçmeyi önlemek için oluşturulan sistemlerdir.</a:t>
            </a:r>
          </a:p>
          <a:p>
            <a:r>
              <a:rPr lang="tr-TR" dirty="0"/>
              <a:t>SCCS, Git, </a:t>
            </a:r>
            <a:r>
              <a:rPr lang="tr-TR" dirty="0" err="1"/>
              <a:t>Subversion</a:t>
            </a:r>
            <a:r>
              <a:rPr lang="tr-TR" dirty="0"/>
              <a:t> VCS örnekleridir. </a:t>
            </a:r>
          </a:p>
          <a:p>
            <a:r>
              <a:rPr lang="tr-TR" dirty="0"/>
              <a:t>Sadece versiyonlama ve karmaşayı hedeflemez aynı zamanda geçmişi de tutarak geri dönüşü kolaylaştırmayı yani izleme ve yönetim kolaylığını da hedeflemektedir.</a:t>
            </a:r>
            <a:endParaRPr lang="en-US" sz="1800" dirty="0"/>
          </a:p>
        </p:txBody>
      </p:sp>
      <p:pic>
        <p:nvPicPr>
          <p:cNvPr id="22" name="İçerik Yer Tutucusu 21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7CD0570E-5C4B-ADED-5773-1BEAFC49E8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051" y="2227263"/>
            <a:ext cx="5150948" cy="3633787"/>
          </a:xfrm>
        </p:spPr>
      </p:pic>
    </p:spTree>
    <p:extLst>
      <p:ext uri="{BB962C8B-B14F-4D97-AF65-F5344CB8AC3E}">
        <p14:creationId xmlns:p14="http://schemas.microsoft.com/office/powerpoint/2010/main" val="316006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A04CA1-1A04-32EF-C62C-4DCD98BA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tr-TR" dirty="0"/>
              <a:t>5. Adım –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confıg</a:t>
            </a:r>
            <a:r>
              <a:rPr lang="tr-TR" dirty="0"/>
              <a:t> tanımlama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1D0119-6D47-2091-A6E5-1F3F08131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2228003"/>
            <a:ext cx="6210299" cy="3633047"/>
          </a:xfrm>
        </p:spPr>
        <p:txBody>
          <a:bodyPr anchor="ctr">
            <a:normAutofit/>
          </a:bodyPr>
          <a:lstStyle/>
          <a:p>
            <a:r>
              <a:rPr lang="tr-TR" dirty="0"/>
              <a:t>Git kullanırken kim olduğunuzu tanımlamak için name ve </a:t>
            </a:r>
            <a:r>
              <a:rPr lang="tr-TR" dirty="0" err="1"/>
              <a:t>email</a:t>
            </a:r>
            <a:r>
              <a:rPr lang="tr-TR" dirty="0"/>
              <a:t> tanımlaması yapmamız gerekmektedir.</a:t>
            </a:r>
          </a:p>
          <a:p>
            <a:r>
              <a:rPr lang="tr-TR" sz="1800" dirty="0"/>
              <a:t>Bu tanımlamalar için </a:t>
            </a:r>
            <a:r>
              <a:rPr lang="tr-TR" dirty="0"/>
              <a:t>aşağıda ki komutları kullanabilirsiniz:</a:t>
            </a:r>
            <a:br>
              <a:rPr lang="tr-TR" dirty="0"/>
            </a:br>
            <a:r>
              <a:rPr lang="tr-TR" sz="1800" dirty="0"/>
              <a:t>«git </a:t>
            </a:r>
            <a:r>
              <a:rPr lang="tr-TR" sz="1800" dirty="0" err="1"/>
              <a:t>config</a:t>
            </a:r>
            <a:r>
              <a:rPr lang="tr-TR" sz="1800" dirty="0"/>
              <a:t> –global user.name `</a:t>
            </a:r>
            <a:r>
              <a:rPr lang="tr-TR" sz="1800" dirty="0" err="1"/>
              <a:t>talipcakir</a:t>
            </a:r>
            <a:r>
              <a:rPr lang="tr-TR" sz="1800" dirty="0"/>
              <a:t>`»</a:t>
            </a:r>
            <a:br>
              <a:rPr lang="tr-TR" sz="1800" dirty="0"/>
            </a:br>
            <a:r>
              <a:rPr lang="tr-TR" sz="1800" dirty="0"/>
              <a:t>«git </a:t>
            </a:r>
            <a:r>
              <a:rPr lang="tr-TR" sz="1800" dirty="0" err="1"/>
              <a:t>config</a:t>
            </a:r>
            <a:r>
              <a:rPr lang="tr-TR" sz="1800" dirty="0"/>
              <a:t> –global user.name `talipcakir</a:t>
            </a:r>
            <a:r>
              <a:rPr lang="tr-TR" dirty="0"/>
              <a:t>93@gmail.com</a:t>
            </a:r>
            <a:r>
              <a:rPr lang="tr-TR" sz="1800" dirty="0"/>
              <a:t>`»</a:t>
            </a:r>
            <a:endParaRPr lang="en-US" sz="1800" dirty="0"/>
          </a:p>
        </p:txBody>
      </p:sp>
      <p:pic>
        <p:nvPicPr>
          <p:cNvPr id="6" name="İçerik Yer Tutucusu 5" descr="ekran görüntüsü, metin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447BA73B-E7E1-5F15-5150-FA2C4FC3B2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051" y="2227263"/>
            <a:ext cx="5150948" cy="3633787"/>
          </a:xfrm>
        </p:spPr>
      </p:pic>
    </p:spTree>
    <p:extLst>
      <p:ext uri="{BB962C8B-B14F-4D97-AF65-F5344CB8AC3E}">
        <p14:creationId xmlns:p14="http://schemas.microsoft.com/office/powerpoint/2010/main" val="4228298567"/>
      </p:ext>
    </p:extLst>
  </p:cSld>
  <p:clrMapOvr>
    <a:masterClrMapping/>
  </p:clrMapOvr>
</p:sld>
</file>

<file path=ppt/theme/theme1.xml><?xml version="1.0" encoding="utf-8"?>
<a:theme xmlns:a="http://schemas.openxmlformats.org/drawingml/2006/main" name="Kar Payı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5_TF56390039_Win32" id="{61AAB6DA-FD2C-46BC-BB90-122D6C7E365B}" vid="{B7651F85-28B1-45E5-97E1-99F6D84C4664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{69E1CE4A-2319-4045-A1C9-1A458CB6ACDC}tf56390039_win32</Template>
  <TotalTime>464</TotalTime>
  <Words>2368</Words>
  <Application>Microsoft Office PowerPoint</Application>
  <PresentationFormat>Geniş ekran</PresentationFormat>
  <Paragraphs>213</Paragraphs>
  <Slides>67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67</vt:i4>
      </vt:variant>
    </vt:vector>
  </HeadingPairs>
  <TitlesOfParts>
    <vt:vector size="71" baseType="lpstr">
      <vt:lpstr>Arial</vt:lpstr>
      <vt:lpstr>Calibri</vt:lpstr>
      <vt:lpstr>Wingdings 2</vt:lpstr>
      <vt:lpstr>Kar Payı</vt:lpstr>
      <vt:lpstr>Senıor devops bootcamp</vt:lpstr>
      <vt:lpstr>1. AdıM – Sanal makine kurulması</vt:lpstr>
      <vt:lpstr>2. Adım – gerekli uygulamaların yüklenmesi</vt:lpstr>
      <vt:lpstr>2. Adım – gerekli uygulamaların yüklenmesi</vt:lpstr>
      <vt:lpstr>3. Adım – portları görüntüleme</vt:lpstr>
      <vt:lpstr>4. Adım – gıt clone</vt:lpstr>
      <vt:lpstr>5. Adım – gıt nedir?</vt:lpstr>
      <vt:lpstr>5. Adım – vcs nedir?</vt:lpstr>
      <vt:lpstr>5. Adım – gıt confıg tanımlama</vt:lpstr>
      <vt:lpstr>6. Adım – temel linux komutları</vt:lpstr>
      <vt:lpstr>7. Adım – gıt stage-unsatege area</vt:lpstr>
      <vt:lpstr>8. Adım – gıt status, add, commıt</vt:lpstr>
      <vt:lpstr>8. Adım – gıt remote</vt:lpstr>
      <vt:lpstr>8. Adım – gıthub ssh-key</vt:lpstr>
      <vt:lpstr>8. Adım – gıthub ssh-key</vt:lpstr>
      <vt:lpstr>10. Adım – gıt commıt --amend</vt:lpstr>
      <vt:lpstr>11. Adım – gıt log ve status</vt:lpstr>
      <vt:lpstr>12. Adım – merge fast-forward</vt:lpstr>
      <vt:lpstr>13. Adım – gıt guı ve gıt clı</vt:lpstr>
      <vt:lpstr>14. Adım – gıt merge –no-ff (No Fast-Forward)</vt:lpstr>
      <vt:lpstr>14. Adım – gıt merge –no-ff (No Fast-Forward)</vt:lpstr>
      <vt:lpstr>16. Adım – gıt stash</vt:lpstr>
      <vt:lpstr>17. Adım – gıt stash komutları</vt:lpstr>
      <vt:lpstr>18. Adım - git alias kullanımı</vt:lpstr>
      <vt:lpstr>19. Adım – rebase ve merge farkı</vt:lpstr>
      <vt:lpstr>20. Adım – conflıct </vt:lpstr>
      <vt:lpstr>21. Adım – gıt ıgnore</vt:lpstr>
      <vt:lpstr>22. Adım - gıt tag</vt:lpstr>
      <vt:lpstr>23. Adım gıt dıff</vt:lpstr>
      <vt:lpstr>24. Adım - DevOps kültür felsefesi</vt:lpstr>
      <vt:lpstr>25. Adım - DevOps </vt:lpstr>
      <vt:lpstr>26. Adım - DevOps CI CD</vt:lpstr>
      <vt:lpstr>27. Adım - DevOps Yöntemlerinden Git</vt:lpstr>
      <vt:lpstr>28. Adım - DevOps Yöntemlerinden Agıle</vt:lpstr>
      <vt:lpstr>29. DevOps Contınuous Monıtorıng</vt:lpstr>
      <vt:lpstr>30. Adım - XML JSON YAML HTTP Server JDK</vt:lpstr>
      <vt:lpstr>30. Adım maven clean ınstall</vt:lpstr>
      <vt:lpstr>31. Adım – docker, deamon, clı</vt:lpstr>
      <vt:lpstr>33-36. adım – docker search, pull, run</vt:lpstr>
      <vt:lpstr>33-36. adım – docker run –d –p 6666:80 –name web_2 –rm nginx</vt:lpstr>
      <vt:lpstr>PowerPoint Sunusu</vt:lpstr>
      <vt:lpstr>PowerPoint Sunusu</vt:lpstr>
      <vt:lpstr>37. Adım – gıt clone, docker hub push, pull</vt:lpstr>
      <vt:lpstr>37. Adım – dockerfıle</vt:lpstr>
      <vt:lpstr>37. Adım – docker-compose.yml</vt:lpstr>
      <vt:lpstr>37. Adım – gıt clone, docker hub push, pull</vt:lpstr>
      <vt:lpstr>37. Adım – gıt clone, docker hub push, pull</vt:lpstr>
      <vt:lpstr>38. Adım - SonarQube</vt:lpstr>
      <vt:lpstr>39. Adım – sonarqube</vt:lpstr>
      <vt:lpstr>40. Adım – sonarqube</vt:lpstr>
      <vt:lpstr>41-43. Adım – gıtlab, CI/CD, runner</vt:lpstr>
      <vt:lpstr>44. Adım - ssh</vt:lpstr>
      <vt:lpstr>46. Adım – Prometheus, jenkıns</vt:lpstr>
      <vt:lpstr>47. Adım - ansıble</vt:lpstr>
      <vt:lpstr>48. Adım - Kubernate</vt:lpstr>
      <vt:lpstr>49. Adım - Datadog MonıtorınG</vt:lpstr>
      <vt:lpstr>50. Adım - kanban</vt:lpstr>
      <vt:lpstr>51. Adım – devops ve süreçleri</vt:lpstr>
      <vt:lpstr>Docker kurulumu</vt:lpstr>
      <vt:lpstr>Tomcat kurulumu</vt:lpstr>
      <vt:lpstr>Tomcat docker kurulumu</vt:lpstr>
      <vt:lpstr>Tomcat docker hub a gönderilmesi</vt:lpstr>
      <vt:lpstr>Tomcat varsayılan sayfası</vt:lpstr>
      <vt:lpstr>Jenkıns</vt:lpstr>
      <vt:lpstr>ngınx replıcas</vt:lpstr>
      <vt:lpstr>ngınx replıcas</vt:lpstr>
      <vt:lpstr>Teşekkürler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Talip ÇAKIR</dc:creator>
  <cp:lastModifiedBy>Talip ÇAKIR</cp:lastModifiedBy>
  <cp:revision>52</cp:revision>
  <dcterms:created xsi:type="dcterms:W3CDTF">2024-08-06T07:34:03Z</dcterms:created>
  <dcterms:modified xsi:type="dcterms:W3CDTF">2024-08-06T15:18:09Z</dcterms:modified>
</cp:coreProperties>
</file>